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47"/>
  </p:notesMasterIdLst>
  <p:handoutMasterIdLst>
    <p:handoutMasterId r:id="rId48"/>
  </p:handoutMasterIdLst>
  <p:sldIdLst>
    <p:sldId id="257" r:id="rId2"/>
    <p:sldId id="503" r:id="rId3"/>
    <p:sldId id="471" r:id="rId4"/>
    <p:sldId id="504" r:id="rId5"/>
    <p:sldId id="505" r:id="rId6"/>
    <p:sldId id="506" r:id="rId7"/>
    <p:sldId id="507" r:id="rId8"/>
    <p:sldId id="508" r:id="rId9"/>
    <p:sldId id="510" r:id="rId10"/>
    <p:sldId id="509" r:id="rId11"/>
    <p:sldId id="511" r:id="rId12"/>
    <p:sldId id="512" r:id="rId13"/>
    <p:sldId id="513" r:id="rId14"/>
    <p:sldId id="514" r:id="rId15"/>
    <p:sldId id="515" r:id="rId16"/>
    <p:sldId id="516" r:id="rId17"/>
    <p:sldId id="517" r:id="rId18"/>
    <p:sldId id="518" r:id="rId19"/>
    <p:sldId id="519" r:id="rId20"/>
    <p:sldId id="520" r:id="rId21"/>
    <p:sldId id="521" r:id="rId22"/>
    <p:sldId id="522" r:id="rId23"/>
    <p:sldId id="523" r:id="rId24"/>
    <p:sldId id="524" r:id="rId25"/>
    <p:sldId id="525" r:id="rId26"/>
    <p:sldId id="526" r:id="rId27"/>
    <p:sldId id="544" r:id="rId28"/>
    <p:sldId id="527" r:id="rId29"/>
    <p:sldId id="528" r:id="rId30"/>
    <p:sldId id="529" r:id="rId31"/>
    <p:sldId id="530" r:id="rId32"/>
    <p:sldId id="531" r:id="rId33"/>
    <p:sldId id="532" r:id="rId34"/>
    <p:sldId id="533" r:id="rId35"/>
    <p:sldId id="534" r:id="rId36"/>
    <p:sldId id="535" r:id="rId37"/>
    <p:sldId id="536" r:id="rId38"/>
    <p:sldId id="537" r:id="rId39"/>
    <p:sldId id="538" r:id="rId40"/>
    <p:sldId id="539" r:id="rId41"/>
    <p:sldId id="540" r:id="rId42"/>
    <p:sldId id="545" r:id="rId43"/>
    <p:sldId id="541" r:id="rId44"/>
    <p:sldId id="542" r:id="rId45"/>
    <p:sldId id="543" r:id="rId4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64" autoAdjust="0"/>
    <p:restoredTop sz="90586" autoAdjust="0"/>
  </p:normalViewPr>
  <p:slideViewPr>
    <p:cSldViewPr>
      <p:cViewPr varScale="1">
        <p:scale>
          <a:sx n="69" d="100"/>
          <a:sy n="69" d="100"/>
        </p:scale>
        <p:origin x="120"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5B57EC8-4D06-4937-83C6-77D7DFE3FE82}" type="datetimeFigureOut">
              <a:rPr lang="en-US" altLang="en-US"/>
              <a:pPr>
                <a:defRPr/>
              </a:pPr>
              <a:t>2/6/2017</a:t>
            </a:fld>
            <a:endParaRPr lang="en-US"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D0644F39-29EA-4970-83F0-D4F9D00B8561}" type="slidenum">
              <a:rPr lang="en-US" altLang="en-US"/>
              <a:pPr>
                <a:defRPr/>
              </a:pPr>
              <a:t>‹#›</a:t>
            </a:fld>
            <a:endParaRPr lang="en-US" altLang="en-US"/>
          </a:p>
        </p:txBody>
      </p:sp>
    </p:spTree>
    <p:extLst>
      <p:ext uri="{BB962C8B-B14F-4D97-AF65-F5344CB8AC3E}">
        <p14:creationId xmlns:p14="http://schemas.microsoft.com/office/powerpoint/2010/main" val="40348519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defRPr>
            </a:lvl1pPr>
          </a:lstStyle>
          <a:p>
            <a:pPr>
              <a:defRPr/>
            </a:pPr>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F269AA8D-4429-4039-8AC3-EC508C887779}" type="slidenum">
              <a:rPr lang="en-US" altLang="en-US"/>
              <a:pPr>
                <a:defRPr/>
              </a:pPr>
              <a:t>‹#›</a:t>
            </a:fld>
            <a:endParaRPr lang="en-US" altLang="en-US"/>
          </a:p>
        </p:txBody>
      </p:sp>
    </p:spTree>
    <p:extLst>
      <p:ext uri="{BB962C8B-B14F-4D97-AF65-F5344CB8AC3E}">
        <p14:creationId xmlns:p14="http://schemas.microsoft.com/office/powerpoint/2010/main" val="250778585"/>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Arial" charset="0"/>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Arial" charset="0"/>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Arial" charset="0"/>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Arial" charset="0"/>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Arial" charset="0"/>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5926DAB-4612-47C3-BF04-73F8CA53417E}" type="slidenum">
              <a:rPr lang="en-US" altLang="en-US" smtClean="0"/>
              <a:pPr>
                <a:spcBef>
                  <a:spcPct val="0"/>
                </a:spcBef>
              </a:pPr>
              <a:t>1</a:t>
            </a:fld>
            <a:endParaRPr lang="en-US" alt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504287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360253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194184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8533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65284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795520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6262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1280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94872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027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19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12602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C60DE49-DD32-4099-A1F4-338E25BEA145}" type="slidenum">
              <a:rPr lang="en-US" altLang="en-US" smtClean="0"/>
              <a:pPr>
                <a:spcBef>
                  <a:spcPct val="0"/>
                </a:spcBef>
              </a:pPr>
              <a:t>2</a:t>
            </a:fld>
            <a:endParaRPr lang="en-US" altLang="en-US" smtClean="0"/>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62352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4444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5854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85338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8033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010756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546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2324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0685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41664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29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34639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9885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519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6922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13686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844982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03530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14154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35364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4060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5852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39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512104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1556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40</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00050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41</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37377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42</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924845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43</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85258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44</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94803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45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423945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5</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2619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6</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16772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7</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2529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8</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06880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A8C6DAB-FBE4-4387-B571-0320AA2A8B9B}" type="slidenum">
              <a:rPr lang="en-US" altLang="en-US" smtClean="0"/>
              <a:pPr>
                <a:spcBef>
                  <a:spcPct val="0"/>
                </a:spcBef>
              </a:pPr>
              <a:t>9</a:t>
            </a:fld>
            <a:endParaRPr lang="en-US" altLang="en-US" smtClean="0"/>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9926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1D5F53F6-E24D-4407-9C25-FFD5FF5FE796}" type="slidenum">
              <a:rPr lang="en-US" altLang="en-US"/>
              <a:pPr>
                <a:defRPr/>
              </a:pPr>
              <a:t>‹#›</a:t>
            </a:fld>
            <a:endParaRPr lang="en-US" altLang="en-US"/>
          </a:p>
        </p:txBody>
      </p:sp>
    </p:spTree>
    <p:extLst>
      <p:ext uri="{BB962C8B-B14F-4D97-AF65-F5344CB8AC3E}">
        <p14:creationId xmlns:p14="http://schemas.microsoft.com/office/powerpoint/2010/main" val="1444958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ADA04FD1-4536-41D7-83C5-AC162C0F4F2D}" type="slidenum">
              <a:rPr lang="en-US" altLang="en-US"/>
              <a:pPr>
                <a:defRPr/>
              </a:pPr>
              <a:t>‹#›</a:t>
            </a:fld>
            <a:endParaRPr lang="en-US" altLang="en-US"/>
          </a:p>
        </p:txBody>
      </p:sp>
    </p:spTree>
    <p:extLst>
      <p:ext uri="{BB962C8B-B14F-4D97-AF65-F5344CB8AC3E}">
        <p14:creationId xmlns:p14="http://schemas.microsoft.com/office/powerpoint/2010/main" val="3201099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B0CD51D3-171F-4B2B-A89A-E112C6EC7DD1}" type="slidenum">
              <a:rPr lang="en-US" altLang="en-US"/>
              <a:pPr>
                <a:defRPr/>
              </a:pPr>
              <a:t>‹#›</a:t>
            </a:fld>
            <a:endParaRPr lang="en-US" altLang="en-US"/>
          </a:p>
        </p:txBody>
      </p:sp>
    </p:spTree>
    <p:extLst>
      <p:ext uri="{BB962C8B-B14F-4D97-AF65-F5344CB8AC3E}">
        <p14:creationId xmlns:p14="http://schemas.microsoft.com/office/powerpoint/2010/main" val="844341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43638"/>
            <a:ext cx="2133600" cy="457200"/>
          </a:xfrm>
        </p:spPr>
        <p:txBody>
          <a:bodyPr/>
          <a:lstStyle>
            <a:lvl1pPr>
              <a:defRPr/>
            </a:lvl1pPr>
          </a:lstStyle>
          <a:p>
            <a:pPr>
              <a:defRPr/>
            </a:pPr>
            <a:endParaRPr lang="en-US" alt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pPr>
              <a:defRPr/>
            </a:pPr>
            <a:r>
              <a:rPr lang="en-US"/>
              <a:t>© 2012 John Wiley &amp; Sons, Inc. All rights reserved.</a:t>
            </a:r>
          </a:p>
        </p:txBody>
      </p:sp>
      <p:sp>
        <p:nvSpPr>
          <p:cNvPr id="5" name="Slide Number Placeholder 4"/>
          <p:cNvSpPr>
            <a:spLocks noGrp="1"/>
          </p:cNvSpPr>
          <p:nvPr>
            <p:ph type="sldNum" sz="quarter" idx="12"/>
          </p:nvPr>
        </p:nvSpPr>
        <p:spPr>
          <a:xfrm>
            <a:off x="6553200" y="6243638"/>
            <a:ext cx="2133600" cy="457200"/>
          </a:xfrm>
        </p:spPr>
        <p:txBody>
          <a:bodyPr/>
          <a:lstStyle>
            <a:lvl1pPr>
              <a:defRPr/>
            </a:lvl1pPr>
          </a:lstStyle>
          <a:p>
            <a:pPr>
              <a:defRPr/>
            </a:pPr>
            <a:fld id="{B0EF4BA0-46CB-438B-A0B7-EFA8D7C6DB0F}" type="slidenum">
              <a:rPr lang="en-US" altLang="en-US"/>
              <a:pPr>
                <a:defRPr/>
              </a:pPr>
              <a:t>‹#›</a:t>
            </a:fld>
            <a:endParaRPr lang="en-US" altLang="en-US"/>
          </a:p>
        </p:txBody>
      </p:sp>
    </p:spTree>
    <p:extLst>
      <p:ext uri="{BB962C8B-B14F-4D97-AF65-F5344CB8AC3E}">
        <p14:creationId xmlns:p14="http://schemas.microsoft.com/office/powerpoint/2010/main" val="377024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C895FB34-276C-4ECD-9146-3CF0EF8C141E}" type="slidenum">
              <a:rPr lang="en-US" altLang="en-US"/>
              <a:pPr>
                <a:defRPr/>
              </a:pPr>
              <a:t>‹#›</a:t>
            </a:fld>
            <a:endParaRPr lang="en-US" altLang="en-US"/>
          </a:p>
        </p:txBody>
      </p:sp>
    </p:spTree>
    <p:extLst>
      <p:ext uri="{BB962C8B-B14F-4D97-AF65-F5344CB8AC3E}">
        <p14:creationId xmlns:p14="http://schemas.microsoft.com/office/powerpoint/2010/main" val="96358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tLang="en-US"/>
          </a:p>
        </p:txBody>
      </p:sp>
      <p:sp>
        <p:nvSpPr>
          <p:cNvPr id="5"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4EEC4090-06E9-447B-B6CD-6777F2199E8F}" type="slidenum">
              <a:rPr lang="en-US" altLang="en-US"/>
              <a:pPr>
                <a:defRPr/>
              </a:pPr>
              <a:t>‹#›</a:t>
            </a:fld>
            <a:endParaRPr lang="en-US" altLang="en-US"/>
          </a:p>
        </p:txBody>
      </p:sp>
    </p:spTree>
    <p:extLst>
      <p:ext uri="{BB962C8B-B14F-4D97-AF65-F5344CB8AC3E}">
        <p14:creationId xmlns:p14="http://schemas.microsoft.com/office/powerpoint/2010/main" val="1130936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847DE563-3E36-4710-B5F0-8A6AC06C02D4}" type="slidenum">
              <a:rPr lang="en-US" altLang="en-US"/>
              <a:pPr>
                <a:defRPr/>
              </a:pPr>
              <a:t>‹#›</a:t>
            </a:fld>
            <a:endParaRPr lang="en-US" altLang="en-US"/>
          </a:p>
        </p:txBody>
      </p:sp>
    </p:spTree>
    <p:extLst>
      <p:ext uri="{BB962C8B-B14F-4D97-AF65-F5344CB8AC3E}">
        <p14:creationId xmlns:p14="http://schemas.microsoft.com/office/powerpoint/2010/main" val="3057636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ltLang="en-US"/>
          </a:p>
        </p:txBody>
      </p:sp>
      <p:sp>
        <p:nvSpPr>
          <p:cNvPr id="8"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9" name="Slide Number Placeholder 5"/>
          <p:cNvSpPr>
            <a:spLocks noGrp="1"/>
          </p:cNvSpPr>
          <p:nvPr>
            <p:ph type="sldNum" sz="quarter" idx="12"/>
          </p:nvPr>
        </p:nvSpPr>
        <p:spPr/>
        <p:txBody>
          <a:bodyPr/>
          <a:lstStyle>
            <a:lvl1pPr>
              <a:defRPr/>
            </a:lvl1pPr>
          </a:lstStyle>
          <a:p>
            <a:pPr>
              <a:defRPr/>
            </a:pPr>
            <a:fld id="{0EDB4DB6-EF4F-4EEB-8DF9-F74B76D35084}" type="slidenum">
              <a:rPr lang="en-US" altLang="en-US"/>
              <a:pPr>
                <a:defRPr/>
              </a:pPr>
              <a:t>‹#›</a:t>
            </a:fld>
            <a:endParaRPr lang="en-US" altLang="en-US"/>
          </a:p>
        </p:txBody>
      </p:sp>
    </p:spTree>
    <p:extLst>
      <p:ext uri="{BB962C8B-B14F-4D97-AF65-F5344CB8AC3E}">
        <p14:creationId xmlns:p14="http://schemas.microsoft.com/office/powerpoint/2010/main" val="11371952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ltLang="en-US"/>
          </a:p>
        </p:txBody>
      </p:sp>
      <p:sp>
        <p:nvSpPr>
          <p:cNvPr id="4"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A33DFAB2-0071-45DF-8C60-84FEC4058366}" type="slidenum">
              <a:rPr lang="en-US" altLang="en-US"/>
              <a:pPr>
                <a:defRPr/>
              </a:pPr>
              <a:t>‹#›</a:t>
            </a:fld>
            <a:endParaRPr lang="en-US" altLang="en-US"/>
          </a:p>
        </p:txBody>
      </p:sp>
    </p:spTree>
    <p:extLst>
      <p:ext uri="{BB962C8B-B14F-4D97-AF65-F5344CB8AC3E}">
        <p14:creationId xmlns:p14="http://schemas.microsoft.com/office/powerpoint/2010/main" val="962464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tLang="en-US"/>
          </a:p>
        </p:txBody>
      </p:sp>
      <p:sp>
        <p:nvSpPr>
          <p:cNvPr id="3"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4" name="Slide Number Placeholder 5"/>
          <p:cNvSpPr>
            <a:spLocks noGrp="1"/>
          </p:cNvSpPr>
          <p:nvPr>
            <p:ph type="sldNum" sz="quarter" idx="12"/>
          </p:nvPr>
        </p:nvSpPr>
        <p:spPr/>
        <p:txBody>
          <a:bodyPr/>
          <a:lstStyle>
            <a:lvl1pPr>
              <a:defRPr/>
            </a:lvl1pPr>
          </a:lstStyle>
          <a:p>
            <a:pPr>
              <a:defRPr/>
            </a:pPr>
            <a:fld id="{14BF3F24-7FBC-4D5A-A0A7-ED2EEC3F7DC5}" type="slidenum">
              <a:rPr lang="en-US" altLang="en-US"/>
              <a:pPr>
                <a:defRPr/>
              </a:pPr>
              <a:t>‹#›</a:t>
            </a:fld>
            <a:endParaRPr lang="en-US" altLang="en-US"/>
          </a:p>
        </p:txBody>
      </p:sp>
    </p:spTree>
    <p:extLst>
      <p:ext uri="{BB962C8B-B14F-4D97-AF65-F5344CB8AC3E}">
        <p14:creationId xmlns:p14="http://schemas.microsoft.com/office/powerpoint/2010/main" val="18722432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A38C6FAD-915F-4DFF-B0D8-8B244C403433}" type="slidenum">
              <a:rPr lang="en-US" altLang="en-US"/>
              <a:pPr>
                <a:defRPr/>
              </a:pPr>
              <a:t>‹#›</a:t>
            </a:fld>
            <a:endParaRPr lang="en-US" altLang="en-US"/>
          </a:p>
        </p:txBody>
      </p:sp>
    </p:spTree>
    <p:extLst>
      <p:ext uri="{BB962C8B-B14F-4D97-AF65-F5344CB8AC3E}">
        <p14:creationId xmlns:p14="http://schemas.microsoft.com/office/powerpoint/2010/main" val="389519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tLang="en-US"/>
          </a:p>
        </p:txBody>
      </p:sp>
      <p:sp>
        <p:nvSpPr>
          <p:cNvPr id="6" name="Footer Placeholder 4"/>
          <p:cNvSpPr>
            <a:spLocks noGrp="1"/>
          </p:cNvSpPr>
          <p:nvPr>
            <p:ph type="ftr" sz="quarter" idx="11"/>
          </p:nvPr>
        </p:nvSpPr>
        <p:spPr/>
        <p:txBody>
          <a:bodyPr/>
          <a:lstStyle>
            <a:lvl1pPr>
              <a:defRPr/>
            </a:lvl1pPr>
          </a:lstStyle>
          <a:p>
            <a:pPr>
              <a:defRPr/>
            </a:pPr>
            <a:r>
              <a:rPr lang="en-US"/>
              <a:t>© 2012 John Wiley &amp; Sons, Inc. All rights reserved.</a:t>
            </a:r>
            <a:endParaRPr lang="en-US" dirty="0"/>
          </a:p>
        </p:txBody>
      </p:sp>
      <p:sp>
        <p:nvSpPr>
          <p:cNvPr id="7" name="Slide Number Placeholder 5"/>
          <p:cNvSpPr>
            <a:spLocks noGrp="1"/>
          </p:cNvSpPr>
          <p:nvPr>
            <p:ph type="sldNum" sz="quarter" idx="12"/>
          </p:nvPr>
        </p:nvSpPr>
        <p:spPr/>
        <p:txBody>
          <a:bodyPr/>
          <a:lstStyle>
            <a:lvl1pPr>
              <a:defRPr/>
            </a:lvl1pPr>
          </a:lstStyle>
          <a:p>
            <a:pPr>
              <a:defRPr/>
            </a:pPr>
            <a:fld id="{5809E714-CC9C-4CA8-BFC3-09AAC20FC2C1}" type="slidenum">
              <a:rPr lang="en-US" altLang="en-US"/>
              <a:pPr>
                <a:defRPr/>
              </a:pPr>
              <a:t>‹#›</a:t>
            </a:fld>
            <a:endParaRPr lang="en-US" altLang="en-US"/>
          </a:p>
        </p:txBody>
      </p:sp>
    </p:spTree>
    <p:extLst>
      <p:ext uri="{BB962C8B-B14F-4D97-AF65-F5344CB8AC3E}">
        <p14:creationId xmlns:p14="http://schemas.microsoft.com/office/powerpoint/2010/main" val="28112752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660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492875"/>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endParaRPr lang="en-US" altLang="en-US"/>
          </a:p>
        </p:txBody>
      </p:sp>
      <p:sp>
        <p:nvSpPr>
          <p:cNvPr id="5" name="Footer Placeholder 4"/>
          <p:cNvSpPr>
            <a:spLocks noGrp="1"/>
          </p:cNvSpPr>
          <p:nvPr>
            <p:ph type="ftr" sz="quarter" idx="3"/>
          </p:nvPr>
        </p:nvSpPr>
        <p:spPr>
          <a:xfrm>
            <a:off x="2095500" y="6492875"/>
            <a:ext cx="49530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Verdana" panose="020B0604030504040204" pitchFamily="34" charset="0"/>
                <a:ea typeface="+mn-ea"/>
                <a:cs typeface="Arial" charset="0"/>
              </a:defRPr>
            </a:lvl1pPr>
          </a:lstStyle>
          <a:p>
            <a:pPr>
              <a:defRPr/>
            </a:pPr>
            <a:r>
              <a:rPr lang="en-US"/>
              <a:t>© 2012 John Wiley &amp; Sons, Inc. All rights reserved.</a:t>
            </a:r>
            <a:endParaRPr lang="en-US" dirty="0"/>
          </a:p>
        </p:txBody>
      </p:sp>
      <p:sp>
        <p:nvSpPr>
          <p:cNvPr id="6" name="Slide Number Placeholder 5"/>
          <p:cNvSpPr>
            <a:spLocks noGrp="1"/>
          </p:cNvSpPr>
          <p:nvPr>
            <p:ph type="sldNum" sz="quarter" idx="4"/>
          </p:nvPr>
        </p:nvSpPr>
        <p:spPr>
          <a:xfrm>
            <a:off x="6553200" y="6492875"/>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F156D7D1-6F03-48FB-BC04-54D438334777}"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Lst>
  <p:hf sldNum="0" hd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152400"/>
            <a:ext cx="8686800" cy="1371600"/>
          </a:xfrm>
        </p:spPr>
        <p:txBody>
          <a:bodyPr/>
          <a:lstStyle/>
          <a:p>
            <a:pPr eaLnBrk="1" hangingPunct="1">
              <a:defRPr/>
            </a:pPr>
            <a:r>
              <a:rPr lang="en-US" altLang="en-US" sz="36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Chapter 8: </a:t>
            </a:r>
            <a:br>
              <a:rPr lang="en-US" altLang="en-US" sz="36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br>
            <a:r>
              <a:rPr lang="en-US" altLang="en-US" sz="3600" b="1" dirty="0" smtClean="0">
                <a:solidFill>
                  <a:schemeClr val="bg1"/>
                </a:solidFill>
                <a:effectLst>
                  <a:outerShdw blurRad="38100" dist="38100" dir="2700000" algn="tl">
                    <a:srgbClr val="000000">
                      <a:alpha val="43137"/>
                    </a:srgbClr>
                  </a:outerShdw>
                </a:effectLst>
                <a:latin typeface="Bookman Old Style" panose="02050604050505020204" pitchFamily="18" charset="0"/>
              </a:rPr>
              <a:t>Key Issue 1 – Political Geography – </a:t>
            </a:r>
            <a:r>
              <a:rPr lang="en-US" altLang="en-US" sz="1200" b="1" dirty="0">
                <a:effectLst>
                  <a:outerShdw blurRad="38100" dist="38100" dir="2700000" algn="tl">
                    <a:srgbClr val="000000">
                      <a:alpha val="43137"/>
                    </a:srgbClr>
                  </a:outerShdw>
                </a:effectLst>
                <a:latin typeface="Bookman Old Style" panose="02050604050505020204" pitchFamily="18" charset="0"/>
              </a:rPr>
              <a:t/>
            </a:r>
            <a:br>
              <a:rPr lang="en-US" altLang="en-US" sz="1200" b="1" dirty="0">
                <a:effectLst>
                  <a:outerShdw blurRad="38100" dist="38100" dir="2700000" algn="tl">
                    <a:srgbClr val="000000">
                      <a:alpha val="43137"/>
                    </a:srgbClr>
                  </a:outerShdw>
                </a:effectLst>
                <a:latin typeface="Bookman Old Style" panose="02050604050505020204" pitchFamily="18" charset="0"/>
              </a:rPr>
            </a:br>
            <a:endParaRPr lang="en-US" altLang="en-US" sz="1200" b="1" dirty="0" smtClean="0">
              <a:effectLst>
                <a:outerShdw blurRad="38100" dist="38100" dir="2700000" algn="tl">
                  <a:srgbClr val="000000">
                    <a:alpha val="43137"/>
                  </a:srgbClr>
                </a:outerShdw>
              </a:effectLst>
              <a:latin typeface="Bookman Old Style" panose="02050604050505020204" pitchFamily="18" charset="0"/>
            </a:endParaRPr>
          </a:p>
        </p:txBody>
      </p:sp>
      <p:pic>
        <p:nvPicPr>
          <p:cNvPr id="3" name="Picture 2"/>
          <p:cNvPicPr>
            <a:picLocks noChangeAspect="1"/>
          </p:cNvPicPr>
          <p:nvPr/>
        </p:nvPicPr>
        <p:blipFill>
          <a:blip r:embed="rId3"/>
          <a:stretch>
            <a:fillRect/>
          </a:stretch>
        </p:blipFill>
        <p:spPr>
          <a:xfrm>
            <a:off x="2362200" y="1676400"/>
            <a:ext cx="4440714" cy="256969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399" y="1066800"/>
            <a:ext cx="4787072" cy="5715000"/>
          </a:xfrm>
          <a:blipFill dpi="0" rotWithShape="1">
            <a:blip r:embed="rId3"/>
            <a:srcRect/>
            <a:tile tx="0" ty="0" sx="100000" sy="100000" flip="none" algn="tl"/>
          </a:blipFill>
        </p:spPr>
        <p:txBody>
          <a:bodyPr/>
          <a:lstStyle/>
          <a:p>
            <a:r>
              <a:rPr lang="en-US" sz="2800" dirty="0" smtClean="0"/>
              <a:t>Major </a:t>
            </a:r>
            <a:r>
              <a:rPr lang="en-US" sz="2800" dirty="0"/>
              <a:t>confrontation </a:t>
            </a:r>
            <a:r>
              <a:rPr lang="en-US" sz="2800" dirty="0" smtClean="0"/>
              <a:t>1962 - the </a:t>
            </a:r>
            <a:r>
              <a:rPr lang="en-US" sz="2800" dirty="0"/>
              <a:t>Soviet Union covertly began to construct missile-launching sites in Cuba, less than 90 miles from U.S. territory. </a:t>
            </a:r>
            <a:endParaRPr lang="en-US" sz="2800" dirty="0" smtClean="0"/>
          </a:p>
          <a:p>
            <a:r>
              <a:rPr lang="en-US" sz="2800" dirty="0" smtClean="0"/>
              <a:t>President </a:t>
            </a:r>
            <a:r>
              <a:rPr lang="en-US" sz="2800" dirty="0"/>
              <a:t>John F. Kennedy appeared on television to demand that the missiles be removed, and he ordered a naval blockade to prevent additional Soviet material from reaching Cuba</a:t>
            </a:r>
            <a:r>
              <a:rPr lang="en-US" sz="2800" dirty="0" smtClean="0"/>
              <a:t>.</a:t>
            </a:r>
          </a:p>
        </p:txBody>
      </p:sp>
      <p:sp>
        <p:nvSpPr>
          <p:cNvPr id="9219" name="Title 1"/>
          <p:cNvSpPr txBox="1">
            <a:spLocks/>
          </p:cNvSpPr>
          <p:nvPr/>
        </p:nvSpPr>
        <p:spPr bwMode="auto">
          <a:xfrm>
            <a:off x="381000" y="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Cuban Missile Crisis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939471" y="148777"/>
            <a:ext cx="3968875" cy="5337623"/>
          </a:xfrm>
          <a:prstGeom prst="rect">
            <a:avLst/>
          </a:prstGeom>
        </p:spPr>
      </p:pic>
    </p:spTree>
    <p:extLst>
      <p:ext uri="{BB962C8B-B14F-4D97-AF65-F5344CB8AC3E}">
        <p14:creationId xmlns:p14="http://schemas.microsoft.com/office/powerpoint/2010/main" val="116581750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514600"/>
            <a:ext cx="8991600" cy="4114800"/>
          </a:xfrm>
          <a:blipFill dpi="0" rotWithShape="1">
            <a:blip r:embed="rId3"/>
            <a:srcRect/>
            <a:tile tx="0" ty="0" sx="100000" sy="100000" flip="none" algn="tl"/>
          </a:blipFill>
        </p:spPr>
        <p:txBody>
          <a:bodyPr/>
          <a:lstStyle/>
          <a:p>
            <a:r>
              <a:rPr lang="en-US" sz="2800" dirty="0" smtClean="0">
                <a:solidFill>
                  <a:srgbClr val="C00000"/>
                </a:solidFill>
              </a:rPr>
              <a:t>Rather </a:t>
            </a:r>
            <a:r>
              <a:rPr lang="en-US" sz="2800" dirty="0">
                <a:solidFill>
                  <a:srgbClr val="C00000"/>
                </a:solidFill>
              </a:rPr>
              <a:t>than order a missile strike, President Kennedy decided on a naval blockade of Cuba, which prevented the Soviets from continuing to arm Castro's regime</a:t>
            </a:r>
            <a:r>
              <a:rPr lang="en-US" sz="2800" dirty="0" smtClean="0">
                <a:solidFill>
                  <a:srgbClr val="C00000"/>
                </a:solidFill>
              </a:rPr>
              <a:t>.</a:t>
            </a:r>
          </a:p>
          <a:p>
            <a:r>
              <a:rPr lang="en-US" sz="2800" dirty="0" smtClean="0">
                <a:solidFill>
                  <a:srgbClr val="C00000"/>
                </a:solidFill>
              </a:rPr>
              <a:t>The </a:t>
            </a:r>
            <a:r>
              <a:rPr lang="en-US" sz="2800" dirty="0">
                <a:solidFill>
                  <a:srgbClr val="C00000"/>
                </a:solidFill>
              </a:rPr>
              <a:t>crisis was eventually diffused when Khrushchev agreed to remove the missiles from Cuba in exchange for a public promise that the United States would not invade the island, as well as a private back-room deal in which America would also remove its own missiles in Turkey.</a:t>
            </a:r>
            <a:endParaRPr lang="en-US" sz="2800" dirty="0">
              <a:solidFill>
                <a:srgbClr val="C00000"/>
              </a:solidFill>
            </a:endParaRP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Cuban Missile Crisis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5500653" y="152399"/>
            <a:ext cx="3548122" cy="2362201"/>
          </a:xfrm>
          <a:prstGeom prst="rect">
            <a:avLst/>
          </a:prstGeom>
        </p:spPr>
      </p:pic>
    </p:spTree>
    <p:extLst>
      <p:ext uri="{BB962C8B-B14F-4D97-AF65-F5344CB8AC3E}">
        <p14:creationId xmlns:p14="http://schemas.microsoft.com/office/powerpoint/2010/main" val="28617421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895600"/>
            <a:ext cx="8991600" cy="2971800"/>
          </a:xfrm>
          <a:blipFill dpi="0" rotWithShape="1">
            <a:blip r:embed="rId3"/>
            <a:srcRect/>
            <a:tile tx="0" ty="0" sx="100000" sy="100000" flip="none" algn="tl"/>
          </a:blipFill>
        </p:spPr>
        <p:txBody>
          <a:bodyPr/>
          <a:lstStyle/>
          <a:p>
            <a:r>
              <a:rPr lang="en-US" sz="2800" dirty="0" smtClean="0"/>
              <a:t>During </a:t>
            </a:r>
            <a:r>
              <a:rPr lang="en-US" sz="2800" dirty="0"/>
              <a:t>the Cold War that followed World War II, two military alliances and two economic alliances formed in Europe. </a:t>
            </a:r>
            <a:endParaRPr lang="en-US" sz="2800" dirty="0" smtClean="0"/>
          </a:p>
          <a:p>
            <a:r>
              <a:rPr lang="en-US" sz="2800" dirty="0" smtClean="0"/>
              <a:t>In </a:t>
            </a:r>
            <a:r>
              <a:rPr lang="en-US" sz="2800" dirty="0"/>
              <a:t>the twenty-first century, one of the military alliances and one of the economic alliances continues, whereas the other two have been disbanded</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Competition and Cooperation in Europe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3814522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800600"/>
            <a:ext cx="8991600" cy="1981200"/>
          </a:xfrm>
          <a:blipFill dpi="0" rotWithShape="1">
            <a:blip r:embed="rId3"/>
            <a:srcRect/>
            <a:tile tx="0" ty="0" sx="100000" sy="100000" flip="none" algn="tl"/>
          </a:blipFill>
        </p:spPr>
        <p:txBody>
          <a:bodyPr/>
          <a:lstStyle/>
          <a:p>
            <a:r>
              <a:rPr lang="en-US" sz="2800" dirty="0" smtClean="0"/>
              <a:t>After </a:t>
            </a:r>
            <a:r>
              <a:rPr lang="en-US" sz="2800" dirty="0"/>
              <a:t>World War II, most European states joined one of two military alliances dominated by the superpowers—NATO (North Atlantic Treaty Organization) or the Warsaw Pact. </a:t>
            </a:r>
            <a:endParaRPr lang="en-US" sz="2800" dirty="0" smtClean="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Cold War-Era Military Alliances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983182" y="27709"/>
            <a:ext cx="4811602" cy="4544291"/>
          </a:xfrm>
          <a:prstGeom prst="rect">
            <a:avLst/>
          </a:prstGeom>
        </p:spPr>
      </p:pic>
    </p:spTree>
    <p:extLst>
      <p:ext uri="{BB962C8B-B14F-4D97-AF65-F5344CB8AC3E}">
        <p14:creationId xmlns:p14="http://schemas.microsoft.com/office/powerpoint/2010/main" val="2112387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962400"/>
            <a:ext cx="8991600" cy="2819400"/>
          </a:xfrm>
          <a:blipFill dpi="0" rotWithShape="1">
            <a:blip r:embed="rId3"/>
            <a:srcRect/>
            <a:tile tx="0" ty="0" sx="100000" sy="100000" flip="none" algn="tl"/>
          </a:blipFill>
        </p:spPr>
        <p:txBody>
          <a:bodyPr/>
          <a:lstStyle/>
          <a:p>
            <a:r>
              <a:rPr lang="en-US" sz="2800" dirty="0" smtClean="0"/>
              <a:t>NATO </a:t>
            </a:r>
            <a:r>
              <a:rPr lang="en-US" sz="2800" dirty="0"/>
              <a:t>was a military alliance among 16 democratic states, including the United States and Canada plus 14 European states. </a:t>
            </a:r>
            <a:endParaRPr lang="en-US" sz="2800" dirty="0" smtClean="0"/>
          </a:p>
          <a:p>
            <a:r>
              <a:rPr lang="en-US" sz="2800" dirty="0" smtClean="0"/>
              <a:t>For </a:t>
            </a:r>
            <a:r>
              <a:rPr lang="en-US" sz="2800" dirty="0"/>
              <a:t>NATO allies, the principle objective was to prevent the Soviet Union from overrunning West Germany and other smaller countries</a:t>
            </a:r>
            <a:r>
              <a:rPr lang="en-US" sz="2800" dirty="0" smtClean="0"/>
              <a:t>.</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Cold War-Era Military Alliances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648200" y="152400"/>
            <a:ext cx="3915013" cy="3697512"/>
          </a:xfrm>
          <a:prstGeom prst="rect">
            <a:avLst/>
          </a:prstGeom>
        </p:spPr>
      </p:pic>
    </p:spTree>
    <p:extLst>
      <p:ext uri="{BB962C8B-B14F-4D97-AF65-F5344CB8AC3E}">
        <p14:creationId xmlns:p14="http://schemas.microsoft.com/office/powerpoint/2010/main" val="30749333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375169"/>
            <a:ext cx="8991600" cy="3352800"/>
          </a:xfrm>
          <a:blipFill dpi="0" rotWithShape="1">
            <a:blip r:embed="rId3"/>
            <a:srcRect/>
            <a:tile tx="0" ty="0" sx="100000" sy="100000" flip="none" algn="tl"/>
          </a:blipFill>
        </p:spPr>
        <p:txBody>
          <a:bodyPr/>
          <a:lstStyle/>
          <a:p>
            <a:r>
              <a:rPr lang="en-US" sz="2800" dirty="0" smtClean="0"/>
              <a:t>The </a:t>
            </a:r>
            <a:r>
              <a:rPr lang="en-US" sz="2800" dirty="0"/>
              <a:t>Warsaw Pact was a military agreement among seven communist Eastern European countries to defend each other in case of attack. </a:t>
            </a:r>
            <a:endParaRPr lang="en-US" sz="2800" dirty="0" smtClean="0"/>
          </a:p>
          <a:p>
            <a:r>
              <a:rPr lang="en-US" sz="2800" dirty="0" smtClean="0"/>
              <a:t>The </a:t>
            </a:r>
            <a:r>
              <a:rPr lang="en-US" sz="2800" dirty="0"/>
              <a:t>Warsaw Pact provided the Soviet Union with a buffer of allied states between it and Germany to discourage a third German invasion of the Soviet Union in the twentieth century.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Cold War-Era Military Alliances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6553200" y="58737"/>
            <a:ext cx="2209800" cy="3295650"/>
          </a:xfrm>
          <a:prstGeom prst="rect">
            <a:avLst/>
          </a:prstGeom>
        </p:spPr>
      </p:pic>
    </p:spTree>
    <p:extLst>
      <p:ext uri="{BB962C8B-B14F-4D97-AF65-F5344CB8AC3E}">
        <p14:creationId xmlns:p14="http://schemas.microsoft.com/office/powerpoint/2010/main" val="163509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66255" y="152400"/>
            <a:ext cx="4405745" cy="6477000"/>
          </a:xfrm>
          <a:blipFill dpi="0" rotWithShape="1">
            <a:blip r:embed="rId3"/>
            <a:srcRect/>
            <a:tile tx="0" ty="0" sx="100000" sy="100000" flip="none" algn="tl"/>
          </a:blipFill>
        </p:spPr>
        <p:txBody>
          <a:bodyPr/>
          <a:lstStyle/>
          <a:p>
            <a:r>
              <a:rPr lang="en-US" sz="2800" dirty="0" smtClean="0"/>
              <a:t>Two </a:t>
            </a:r>
            <a:r>
              <a:rPr lang="en-US" sz="2800" dirty="0"/>
              <a:t>economic alliances formed in Europe during the Cold </a:t>
            </a:r>
            <a:r>
              <a:rPr lang="en-US" sz="2800" dirty="0" smtClean="0"/>
              <a:t>War:  European </a:t>
            </a:r>
            <a:r>
              <a:rPr lang="en-US" sz="2800" dirty="0"/>
              <a:t>Union (EU). </a:t>
            </a:r>
            <a:endParaRPr lang="en-US" sz="2800" dirty="0" smtClean="0"/>
          </a:p>
          <a:p>
            <a:r>
              <a:rPr lang="en-US" sz="2800" dirty="0" smtClean="0"/>
              <a:t>The </a:t>
            </a:r>
            <a:r>
              <a:rPr lang="en-US" sz="2800" dirty="0"/>
              <a:t>EU (formerly known as the European Economic Community, the Common Market, and the European Community) formed in 1958 with six members. </a:t>
            </a:r>
            <a:endParaRPr lang="en-US" sz="2800" dirty="0" smtClean="0"/>
          </a:p>
          <a:p>
            <a:r>
              <a:rPr lang="en-US" sz="2800" dirty="0" smtClean="0"/>
              <a:t>The </a:t>
            </a:r>
            <a:r>
              <a:rPr lang="en-US" sz="2800" dirty="0"/>
              <a:t>EU was designed to catalyze cooperation in Europe in the wake of World War II</a:t>
            </a:r>
            <a:r>
              <a:rPr lang="en-US" sz="2800" dirty="0" smtClean="0"/>
              <a:t>.</a:t>
            </a:r>
            <a:endParaRPr lang="en-US" sz="2800" dirty="0"/>
          </a:p>
        </p:txBody>
      </p:sp>
      <p:sp>
        <p:nvSpPr>
          <p:cNvPr id="9219" name="Title 1"/>
          <p:cNvSpPr txBox="1">
            <a:spLocks/>
          </p:cNvSpPr>
          <p:nvPr/>
        </p:nvSpPr>
        <p:spPr bwMode="auto">
          <a:xfrm>
            <a:off x="5035600" y="4901045"/>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Cold War-Era Economic Alliances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572000" y="152400"/>
            <a:ext cx="4437530" cy="4191000"/>
          </a:xfrm>
          <a:prstGeom prst="rect">
            <a:avLst/>
          </a:prstGeom>
        </p:spPr>
      </p:pic>
    </p:spTree>
    <p:extLst>
      <p:ext uri="{BB962C8B-B14F-4D97-AF65-F5344CB8AC3E}">
        <p14:creationId xmlns:p14="http://schemas.microsoft.com/office/powerpoint/2010/main" val="4646582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209800"/>
            <a:ext cx="8991600" cy="3886200"/>
          </a:xfrm>
          <a:blipFill dpi="0" rotWithShape="1">
            <a:blip r:embed="rId3"/>
            <a:srcRect/>
            <a:tile tx="0" ty="0" sx="100000" sy="100000" flip="none" algn="tl"/>
          </a:blipFill>
        </p:spPr>
        <p:txBody>
          <a:bodyPr/>
          <a:lstStyle/>
          <a:p>
            <a:pPr lvl="0"/>
            <a:r>
              <a:rPr lang="en-US" sz="2800" dirty="0" smtClean="0"/>
              <a:t>Council </a:t>
            </a:r>
            <a:r>
              <a:rPr lang="en-US" sz="2800" dirty="0"/>
              <a:t>for Mutual Economic Assistance (COMECON). COMECON formed in 1949 with </a:t>
            </a:r>
            <a:br>
              <a:rPr lang="en-US" sz="2800" dirty="0"/>
            </a:br>
            <a:r>
              <a:rPr lang="en-US" sz="2800" dirty="0"/>
              <a:t>six members in 1960. </a:t>
            </a:r>
            <a:endParaRPr lang="en-US" sz="2800" dirty="0" smtClean="0"/>
          </a:p>
          <a:p>
            <a:pPr lvl="0"/>
            <a:r>
              <a:rPr lang="en-US" sz="2800" dirty="0" smtClean="0"/>
              <a:t>Mongolia</a:t>
            </a:r>
            <a:r>
              <a:rPr lang="en-US" sz="2800" dirty="0"/>
              <a:t>, Cuba, and Vietnam also joined. </a:t>
            </a:r>
            <a:endParaRPr lang="en-US" sz="2800" dirty="0" smtClean="0"/>
          </a:p>
          <a:p>
            <a:pPr lvl="0"/>
            <a:r>
              <a:rPr lang="en-US" sz="2800" dirty="0" smtClean="0"/>
              <a:t>COMECON </a:t>
            </a:r>
            <a:r>
              <a:rPr lang="en-US" sz="2800" dirty="0"/>
              <a:t>was designed to enhance trader and sharing of natural resources in Communist Eastern Europe. </a:t>
            </a:r>
            <a:endParaRPr lang="en-US" sz="2800" dirty="0" smtClean="0"/>
          </a:p>
          <a:p>
            <a:pPr lvl="0"/>
            <a:r>
              <a:rPr lang="en-US" sz="2800" dirty="0" smtClean="0"/>
              <a:t>Like </a:t>
            </a:r>
            <a:r>
              <a:rPr lang="en-US" sz="2800" dirty="0"/>
              <a:t>the Warsaw Pact, COMECON dissolved in 1991.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Cold War-Era Economic Alliances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7746146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895600"/>
            <a:ext cx="8991600" cy="3124200"/>
          </a:xfrm>
          <a:blipFill dpi="0" rotWithShape="1">
            <a:blip r:embed="rId3"/>
            <a:srcRect/>
            <a:tile tx="0" ty="0" sx="100000" sy="100000" flip="none" algn="tl"/>
          </a:blipFill>
        </p:spPr>
        <p:txBody>
          <a:bodyPr/>
          <a:lstStyle/>
          <a:p>
            <a:r>
              <a:rPr lang="en-US" sz="2800" dirty="0" smtClean="0"/>
              <a:t>Economic </a:t>
            </a:r>
            <a:r>
              <a:rPr lang="en-US" sz="2800" dirty="0"/>
              <a:t>power is eclipsing political and military power on the world stage. </a:t>
            </a:r>
            <a:endParaRPr lang="en-US" sz="2800" dirty="0" smtClean="0"/>
          </a:p>
          <a:p>
            <a:r>
              <a:rPr lang="en-US" sz="2800" dirty="0" smtClean="0"/>
              <a:t>The </a:t>
            </a:r>
            <a:r>
              <a:rPr lang="en-US" sz="2800" dirty="0"/>
              <a:t>EU has emerged as the world’s leading superpower because it turned Europe into the world’s wealthiest market. </a:t>
            </a:r>
            <a:endParaRPr lang="en-US" sz="2800" dirty="0" smtClean="0"/>
          </a:p>
          <a:p>
            <a:r>
              <a:rPr lang="en-US" sz="2800" dirty="0" smtClean="0"/>
              <a:t>The </a:t>
            </a:r>
            <a:r>
              <a:rPr lang="en-US" sz="2800" dirty="0"/>
              <a:t>EU now has 28 members. </a:t>
            </a:r>
            <a:endParaRPr lang="en-US" sz="2800" dirty="0" smtClean="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European Union in the Twenty-First Century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6768173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590800"/>
            <a:ext cx="8991600" cy="4191000"/>
          </a:xfrm>
          <a:blipFill dpi="0" rotWithShape="1">
            <a:blip r:embed="rId3"/>
            <a:srcRect/>
            <a:tile tx="0" ty="0" sx="100000" sy="100000" flip="none" algn="tl"/>
          </a:blipFill>
        </p:spPr>
        <p:txBody>
          <a:bodyPr/>
          <a:lstStyle/>
          <a:p>
            <a:r>
              <a:rPr lang="en-US" sz="2800" dirty="0" smtClean="0"/>
              <a:t>The </a:t>
            </a:r>
            <a:r>
              <a:rPr lang="en-US" sz="2800" dirty="0"/>
              <a:t>main task of the European Union is to promote development within the member states through economic and political cooperation. </a:t>
            </a:r>
            <a:endParaRPr lang="en-US" sz="2800" dirty="0" smtClean="0"/>
          </a:p>
          <a:p>
            <a:r>
              <a:rPr lang="en-US" sz="2800" dirty="0" smtClean="0"/>
              <a:t>A </a:t>
            </a:r>
            <a:r>
              <a:rPr lang="en-US" sz="2800" dirty="0"/>
              <a:t>single bank, the European Central Bank, was given responsibility for setting interest rates and minimizing inflation in the EU countries. </a:t>
            </a:r>
            <a:endParaRPr lang="en-US" sz="2800" dirty="0" smtClean="0"/>
          </a:p>
          <a:p>
            <a:r>
              <a:rPr lang="en-US" sz="2800" dirty="0" smtClean="0"/>
              <a:t>Most </a:t>
            </a:r>
            <a:r>
              <a:rPr lang="en-US" sz="2800" dirty="0"/>
              <a:t>importantly, a common currency, the euro, was created for electronic transactions beginning in 1999 and in notes and coins beginning in 2002</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European Union in the Twenty-First Century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2303562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lstStyle/>
          <a:p>
            <a:pPr eaLnBrk="1" hangingPunct="1"/>
            <a:r>
              <a:rPr lang="en-US" altLang="en-US" dirty="0" smtClean="0">
                <a:solidFill>
                  <a:schemeClr val="bg1"/>
                </a:solidFill>
                <a:latin typeface="Bookman Old Style" panose="02050604050505020204" pitchFamily="18" charset="0"/>
              </a:rPr>
              <a:t>Key Issue #3</a:t>
            </a:r>
          </a:p>
        </p:txBody>
      </p:sp>
      <p:sp>
        <p:nvSpPr>
          <p:cNvPr id="7171" name="Rectangle 3"/>
          <p:cNvSpPr>
            <a:spLocks noGrp="1" noChangeArrowheads="1"/>
          </p:cNvSpPr>
          <p:nvPr>
            <p:ph idx="1"/>
          </p:nvPr>
        </p:nvSpPr>
        <p:spPr>
          <a:xfrm>
            <a:off x="228600" y="914400"/>
            <a:ext cx="8763000" cy="4495800"/>
          </a:xfrm>
          <a:blipFill dpi="0" rotWithShape="1">
            <a:blip r:embed="rId3"/>
            <a:srcRect/>
            <a:tile tx="0" ty="0" sx="100000" sy="100000" flip="none" algn="tl"/>
          </a:blipFill>
        </p:spPr>
        <p:txBody>
          <a:bodyPr/>
          <a:lstStyle/>
          <a:p>
            <a:pPr marL="0" indent="0" algn="ctr" eaLnBrk="1" hangingPunct="1">
              <a:buNone/>
              <a:defRPr/>
            </a:pPr>
            <a:r>
              <a:rPr lang="en-US" sz="4000" b="1" dirty="0" smtClean="0"/>
              <a:t>Where </a:t>
            </a:r>
            <a:r>
              <a:rPr lang="en-US" sz="4000" b="1" dirty="0"/>
              <a:t>Are Ethnicities Distributed</a:t>
            </a:r>
            <a:r>
              <a:rPr lang="en-US" sz="4000" b="1" dirty="0" smtClean="0"/>
              <a:t>?</a:t>
            </a:r>
          </a:p>
          <a:p>
            <a:pPr marL="0" indent="0" algn="ctr" eaLnBrk="1" hangingPunct="1">
              <a:buNone/>
              <a:defRPr/>
            </a:pPr>
            <a:endParaRPr lang="en-US" altLang="en-US" sz="1200" dirty="0" smtClean="0">
              <a:latin typeface="Bookman Old Style" panose="02050604050505020204" pitchFamily="18" charset="0"/>
            </a:endParaRPr>
          </a:p>
          <a:p>
            <a:r>
              <a:rPr lang="en-US" sz="2000" b="1" dirty="0"/>
              <a:t>Learning Outcome 8.4.1:	</a:t>
            </a:r>
            <a:r>
              <a:rPr lang="en-US" sz="2000" dirty="0"/>
              <a:t>Describe the functions of the United Nations.</a:t>
            </a:r>
          </a:p>
          <a:p>
            <a:r>
              <a:rPr lang="en-US" sz="2000" b="1" dirty="0"/>
              <a:t>Learning Outcome 8.4.2:	</a:t>
            </a:r>
            <a:r>
              <a:rPr lang="en-US" sz="2000" dirty="0"/>
              <a:t>Describe the principle military and economic </a:t>
            </a:r>
            <a:r>
              <a:rPr lang="en-US" sz="2000" dirty="0" smtClean="0"/>
              <a:t>				alliances </a:t>
            </a:r>
            <a:r>
              <a:rPr lang="en-US" sz="2000" dirty="0"/>
              <a:t>in Europe.</a:t>
            </a:r>
          </a:p>
          <a:p>
            <a:r>
              <a:rPr lang="en-US" sz="2000" b="1" dirty="0"/>
              <a:t>Learning Outcome 8.4.3:	</a:t>
            </a:r>
            <a:r>
              <a:rPr lang="en-US" sz="2000" dirty="0"/>
              <a:t>Explain the concept of terrorism and cite U.S. </a:t>
            </a:r>
            <a:r>
              <a:rPr lang="en-US" sz="2000" dirty="0" smtClean="0"/>
              <a:t>				examples</a:t>
            </a:r>
            <a:r>
              <a:rPr lang="en-US" sz="2000" dirty="0"/>
              <a:t>. </a:t>
            </a:r>
          </a:p>
          <a:p>
            <a:r>
              <a:rPr lang="en-US" sz="2000" b="1" dirty="0"/>
              <a:t>Learning Outcome 8.4.4:	</a:t>
            </a:r>
            <a:r>
              <a:rPr lang="en-US" sz="2000" dirty="0"/>
              <a:t>Describe the major terrorist organizations.</a:t>
            </a:r>
          </a:p>
          <a:p>
            <a:r>
              <a:rPr lang="en-US" sz="2000" b="1" dirty="0"/>
              <a:t>Learning Outcome 8.4.5:</a:t>
            </a:r>
            <a:r>
              <a:rPr lang="en-US" sz="2000" dirty="0"/>
              <a:t>	Understand varying degrees of support for </a:t>
            </a:r>
            <a:r>
              <a:rPr lang="en-US" sz="2000" dirty="0" smtClean="0"/>
              <a:t>					terrorism </a:t>
            </a:r>
            <a:r>
              <a:rPr lang="en-US" sz="2000" dirty="0"/>
              <a:t>by states in Southwest Asia.</a:t>
            </a:r>
          </a:p>
        </p:txBody>
      </p:sp>
    </p:spTree>
    <p:extLst>
      <p:ext uri="{BB962C8B-B14F-4D97-AF65-F5344CB8AC3E}">
        <p14:creationId xmlns:p14="http://schemas.microsoft.com/office/powerpoint/2010/main" val="29815875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590800"/>
            <a:ext cx="8991600" cy="4191000"/>
          </a:xfrm>
          <a:blipFill dpi="0" rotWithShape="1">
            <a:blip r:embed="rId3"/>
            <a:srcRect/>
            <a:tile tx="0" ty="0" sx="100000" sy="100000" flip="none" algn="tl"/>
          </a:blipFill>
        </p:spPr>
        <p:txBody>
          <a:bodyPr/>
          <a:lstStyle/>
          <a:p>
            <a:r>
              <a:rPr lang="en-US" sz="2800" dirty="0" smtClean="0"/>
              <a:t>European </a:t>
            </a:r>
            <a:r>
              <a:rPr lang="en-US" sz="2800" dirty="0"/>
              <a:t>leaders bet that every country in the region would be stronger economically if it replaced its national currency with the euro. </a:t>
            </a:r>
            <a:endParaRPr lang="en-US" sz="2800" dirty="0" smtClean="0"/>
          </a:p>
          <a:p>
            <a:r>
              <a:rPr lang="en-US" sz="2800" dirty="0" smtClean="0"/>
              <a:t>For </a:t>
            </a:r>
            <a:r>
              <a:rPr lang="en-US" sz="2800" dirty="0"/>
              <a:t>the first few years that was the case, but the future of the euro has been called into question by the severe global recession that began in 2008. </a:t>
            </a:r>
            <a:endParaRPr lang="en-US" sz="2800" dirty="0" smtClean="0"/>
          </a:p>
          <a:p>
            <a:r>
              <a:rPr lang="en-US" sz="2800" dirty="0" smtClean="0"/>
              <a:t>Economically </a:t>
            </a:r>
            <a:r>
              <a:rPr lang="en-US" sz="2800" dirty="0"/>
              <a:t>strong countries, especially Germany, have been forced to subsidize the weaker states. </a:t>
            </a:r>
          </a:p>
          <a:p>
            <a:r>
              <a:rPr lang="en-US" sz="2800" dirty="0"/>
              <a:t> </a:t>
            </a:r>
            <a:r>
              <a:rPr lang="en-US" sz="2800" dirty="0" smtClean="0"/>
              <a:t>Britain voted “Brexit” leave the EU 6/23/16.</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European Union in the Twenty-First Century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733780" y="243681"/>
            <a:ext cx="4389438" cy="2194719"/>
          </a:xfrm>
          <a:prstGeom prst="rect">
            <a:avLst/>
          </a:prstGeom>
        </p:spPr>
      </p:pic>
    </p:spTree>
    <p:extLst>
      <p:ext uri="{BB962C8B-B14F-4D97-AF65-F5344CB8AC3E}">
        <p14:creationId xmlns:p14="http://schemas.microsoft.com/office/powerpoint/2010/main" val="37595441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124200"/>
            <a:ext cx="8991600" cy="3657600"/>
          </a:xfrm>
          <a:blipFill dpi="0" rotWithShape="1">
            <a:blip r:embed="rId3"/>
            <a:srcRect/>
            <a:tile tx="0" ty="0" sx="100000" sy="100000" flip="none" algn="tl"/>
          </a:blipFill>
        </p:spPr>
        <p:txBody>
          <a:bodyPr/>
          <a:lstStyle/>
          <a:p>
            <a:r>
              <a:rPr lang="en-US" sz="2800" dirty="0" smtClean="0"/>
              <a:t>The </a:t>
            </a:r>
            <a:r>
              <a:rPr lang="en-US" sz="2800" dirty="0"/>
              <a:t>systematic use of violence by a group in order to intimidate a populace or coerce a government into granting demands is considered </a:t>
            </a:r>
            <a:r>
              <a:rPr lang="en-US" sz="2800" b="1" dirty="0"/>
              <a:t>terrorism</a:t>
            </a:r>
            <a:r>
              <a:rPr lang="en-US" sz="2800" dirty="0"/>
              <a:t>. </a:t>
            </a:r>
            <a:endParaRPr lang="en-US" sz="2800" dirty="0" smtClean="0"/>
          </a:p>
          <a:p>
            <a:r>
              <a:rPr lang="en-US" sz="2800" dirty="0" smtClean="0"/>
              <a:t>Terrorists </a:t>
            </a:r>
            <a:r>
              <a:rPr lang="en-US" sz="2800" dirty="0"/>
              <a:t>generally have distinctive attributes, such as:</a:t>
            </a:r>
          </a:p>
          <a:p>
            <a:pPr lvl="0"/>
            <a:r>
              <a:rPr lang="en-US" sz="2800" dirty="0"/>
              <a:t>Attempting to achieve their objectives through organized acts that spread fear and anxiety among the population, such as bombing, kidnapping, hijacking, taking of hostages, and assassination</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Attacks Against the United States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69154036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590800"/>
            <a:ext cx="8991600" cy="3124200"/>
          </a:xfrm>
          <a:blipFill dpi="0" rotWithShape="1">
            <a:blip r:embed="rId3"/>
            <a:srcRect/>
            <a:tile tx="0" ty="0" sx="100000" sy="100000" flip="none" algn="tl"/>
          </a:blipFill>
        </p:spPr>
        <p:txBody>
          <a:bodyPr/>
          <a:lstStyle/>
          <a:p>
            <a:pPr lvl="0"/>
            <a:r>
              <a:rPr lang="en-US" sz="2800" dirty="0" smtClean="0"/>
              <a:t>Viewing </a:t>
            </a:r>
            <a:r>
              <a:rPr lang="en-US" sz="2800" dirty="0"/>
              <a:t>violence as a means of bringing widespread publicly to goals and grievances that are not being addressed through peaceful means. </a:t>
            </a:r>
          </a:p>
          <a:p>
            <a:pPr lvl="0"/>
            <a:r>
              <a:rPr lang="en-US" sz="2800" dirty="0"/>
              <a:t>Believing in a case so strongly that they do not hesitate to attack despite knowing that they will probably die in the act.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Attacks Against the United States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30359633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66255" y="2743200"/>
            <a:ext cx="8991600" cy="3124200"/>
          </a:xfrm>
          <a:blipFill dpi="0" rotWithShape="1">
            <a:blip r:embed="rId3"/>
            <a:srcRect/>
            <a:tile tx="0" ty="0" sx="100000" sy="100000" flip="none" algn="tl"/>
          </a:blipFill>
        </p:spPr>
        <p:txBody>
          <a:bodyPr/>
          <a:lstStyle/>
          <a:p>
            <a:r>
              <a:rPr lang="en-US" sz="2800" dirty="0" smtClean="0"/>
              <a:t>Terrorist </a:t>
            </a:r>
            <a:r>
              <a:rPr lang="en-US" sz="2800" dirty="0"/>
              <a:t>attacks are contrasted from other forms of political violence, such as assassination, in that ordinary people are targeted in attacks rather than political leaders or military groups. </a:t>
            </a:r>
            <a:endParaRPr lang="en-US" sz="2800" dirty="0" smtClean="0"/>
          </a:p>
          <a:p>
            <a:r>
              <a:rPr lang="en-US" sz="2800" dirty="0" smtClean="0"/>
              <a:t>The </a:t>
            </a:r>
            <a:r>
              <a:rPr lang="en-US" sz="2800" dirty="0"/>
              <a:t>number of terrorist incidents increased from around 1,000 in 2000 to around 10,000 in 2013.</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Attacks Against the United States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6334137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362200"/>
            <a:ext cx="8991600" cy="3886200"/>
          </a:xfrm>
          <a:blipFill dpi="0" rotWithShape="1">
            <a:blip r:embed="rId3"/>
            <a:srcRect/>
            <a:tile tx="0" ty="0" sx="100000" sy="100000" flip="none" algn="tl"/>
          </a:blipFill>
        </p:spPr>
        <p:txBody>
          <a:bodyPr/>
          <a:lstStyle/>
          <a:p>
            <a:r>
              <a:rPr lang="en-US" sz="2800" dirty="0"/>
              <a:t>Terrorism against Americans The United States has suffered several terrorist attacks since 1988. Among the most </a:t>
            </a:r>
            <a:r>
              <a:rPr lang="en-US" sz="2800" dirty="0" smtClean="0"/>
              <a:t>destructive:</a:t>
            </a:r>
          </a:p>
          <a:p>
            <a:r>
              <a:rPr lang="en-US" sz="2800" dirty="0" smtClean="0"/>
              <a:t>December </a:t>
            </a:r>
            <a:r>
              <a:rPr lang="en-US" sz="2800" dirty="0"/>
              <a:t>21, 1988. A terrorist bomb destroyed Pan Am Flight 103 over Lockerbie, Scotland, </a:t>
            </a:r>
          </a:p>
          <a:p>
            <a:r>
              <a:rPr lang="en-US" sz="2800" dirty="0" smtClean="0"/>
              <a:t>February </a:t>
            </a:r>
            <a:r>
              <a:rPr lang="en-US" sz="2800" dirty="0"/>
              <a:t>26, 1993. A car bomb parked in the underground garage damaged New York’s World Trade Center, killing 6 and injuring about 1,000.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Attacks Against the United States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7306388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4191000"/>
            <a:ext cx="8991600" cy="2286000"/>
          </a:xfrm>
          <a:blipFill dpi="0" rotWithShape="1">
            <a:blip r:embed="rId3"/>
            <a:srcRect/>
            <a:tile tx="0" ty="0" sx="100000" sy="100000" flip="none" algn="tl"/>
          </a:blipFill>
        </p:spPr>
        <p:txBody>
          <a:bodyPr/>
          <a:lstStyle/>
          <a:p>
            <a:r>
              <a:rPr lang="en-US" sz="2800" dirty="0" smtClean="0"/>
              <a:t>April </a:t>
            </a:r>
            <a:r>
              <a:rPr lang="en-US" sz="2800" dirty="0"/>
              <a:t>19, 1995. A car bomb killed 168 people in the Alfred P. </a:t>
            </a:r>
            <a:r>
              <a:rPr lang="en-US" sz="2800" dirty="0" err="1"/>
              <a:t>Murrah</a:t>
            </a:r>
            <a:r>
              <a:rPr lang="en-US" sz="2800" dirty="0"/>
              <a:t> Federal Building in Oklahoma City. </a:t>
            </a:r>
          </a:p>
          <a:p>
            <a:r>
              <a:rPr lang="en-US" sz="2800" dirty="0" smtClean="0"/>
              <a:t>April </a:t>
            </a:r>
            <a:r>
              <a:rPr lang="en-US" sz="2800" dirty="0"/>
              <a:t>15, 2013. Two bombs were detonated near the finish line of the Boston Marathon, killing 3 and injuring more than 180. </a:t>
            </a:r>
          </a:p>
        </p:txBody>
      </p:sp>
      <p:sp>
        <p:nvSpPr>
          <p:cNvPr id="9219" name="Title 1"/>
          <p:cNvSpPr txBox="1">
            <a:spLocks/>
          </p:cNvSpPr>
          <p:nvPr/>
        </p:nvSpPr>
        <p:spPr bwMode="auto">
          <a:xfrm>
            <a:off x="152400" y="152400"/>
            <a:ext cx="330488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Attacks Against the United States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14286918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895600"/>
            <a:ext cx="8991600" cy="3886200"/>
          </a:xfrm>
          <a:blipFill dpi="0" rotWithShape="1">
            <a:blip r:embed="rId3"/>
            <a:srcRect/>
            <a:tile tx="0" ty="0" sx="100000" sy="100000" flip="none" algn="tl"/>
          </a:blipFill>
        </p:spPr>
        <p:txBody>
          <a:bodyPr/>
          <a:lstStyle/>
          <a:p>
            <a:r>
              <a:rPr lang="en-US" sz="2800" dirty="0" smtClean="0"/>
              <a:t>Attacks </a:t>
            </a:r>
            <a:r>
              <a:rPr lang="en-US" sz="2800" dirty="0"/>
              <a:t>The United States has experienced a number of terrorist attacks since the late 1980s, but the attacks of September 11, 2001, caused dramatic concern. </a:t>
            </a:r>
            <a:endParaRPr lang="en-US" sz="2800" dirty="0" smtClean="0"/>
          </a:p>
          <a:p>
            <a:r>
              <a:rPr lang="en-US" sz="2800" dirty="0" smtClean="0"/>
              <a:t>The </a:t>
            </a:r>
            <a:r>
              <a:rPr lang="en-US" sz="2800" dirty="0"/>
              <a:t>twin towers of the World Trade Center in New York City were the two tallest buildings in the United States before they were destroyed in the attacks. </a:t>
            </a:r>
            <a:endParaRPr lang="en-US" sz="2800" dirty="0" smtClean="0"/>
          </a:p>
          <a:p>
            <a:r>
              <a:rPr lang="en-US" sz="2800" dirty="0" smtClean="0"/>
              <a:t>The </a:t>
            </a:r>
            <a:r>
              <a:rPr lang="en-US" sz="2800" dirty="0"/>
              <a:t>Pentagon was also damaged. The attacks resulted in nearly 3,000 fatalities.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September 11, 2001</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25596013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September 11, 2001</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6203431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286000"/>
            <a:ext cx="8991600" cy="3505200"/>
          </a:xfrm>
          <a:blipFill dpi="0" rotWithShape="1">
            <a:blip r:embed="rId3"/>
            <a:srcRect/>
            <a:tile tx="0" ty="0" sx="100000" sy="100000" flip="none" algn="tl"/>
          </a:blipFill>
        </p:spPr>
        <p:txBody>
          <a:bodyPr/>
          <a:lstStyle/>
          <a:p>
            <a:r>
              <a:rPr lang="en-US" sz="2800" dirty="0" smtClean="0"/>
              <a:t>Some </a:t>
            </a:r>
            <a:r>
              <a:rPr lang="en-US" sz="2800" dirty="0"/>
              <a:t>terrorist attacks are the work of one or two individuals who are not formally associated with terrorist organizations. </a:t>
            </a:r>
            <a:endParaRPr lang="en-US" sz="2800" dirty="0" smtClean="0"/>
          </a:p>
          <a:p>
            <a:r>
              <a:rPr lang="en-US" sz="2800" dirty="0" smtClean="0"/>
              <a:t>However</a:t>
            </a:r>
            <a:r>
              <a:rPr lang="en-US" sz="2800" dirty="0"/>
              <a:t>, most recent attacks have been carried out by members belonging to terrorist organizations. </a:t>
            </a:r>
            <a:endParaRPr lang="en-US" sz="2800" dirty="0" smtClean="0"/>
          </a:p>
          <a:p>
            <a:r>
              <a:rPr lang="en-US" sz="2800" dirty="0" smtClean="0"/>
              <a:t>Al-Qaeda</a:t>
            </a:r>
            <a:r>
              <a:rPr lang="en-US" sz="2800" dirty="0"/>
              <a:t>, the Islamic State, and Boko Haram are three prominent terrorist organizations from recent years</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Terrorist Organizations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205175239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81400"/>
            <a:ext cx="8991600" cy="3200400"/>
          </a:xfrm>
          <a:blipFill dpi="0" rotWithShape="1">
            <a:blip r:embed="rId3"/>
            <a:srcRect/>
            <a:tile tx="0" ty="0" sx="100000" sy="100000" flip="none" algn="tl"/>
          </a:blipFill>
        </p:spPr>
        <p:txBody>
          <a:bodyPr/>
          <a:lstStyle/>
          <a:p>
            <a:r>
              <a:rPr lang="en-US" sz="2800" dirty="0" smtClean="0"/>
              <a:t>Al-Qaeda </a:t>
            </a:r>
            <a:r>
              <a:rPr lang="en-US" sz="2800" dirty="0"/>
              <a:t>is not a single unified organization and the number of people involved is unknown. </a:t>
            </a:r>
            <a:endParaRPr lang="en-US" sz="2800" dirty="0" smtClean="0"/>
          </a:p>
          <a:p>
            <a:r>
              <a:rPr lang="en-US" sz="2800" dirty="0" smtClean="0"/>
              <a:t>In </a:t>
            </a:r>
            <a:r>
              <a:rPr lang="en-US" sz="2800" dirty="0"/>
              <a:t>addition to the original organization founded in 1990 by Osama bin Laden, al-Qaeda also encompassed local franchises concerned with country-specific issues, as well as imitators and emulators ideologically aligned with al-Qaeda but not financially tied to it</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Al-Qaeda</a:t>
            </a:r>
            <a:endParaRPr lang="en-US" altLang="en-US" sz="3600" b="1" dirty="0">
              <a:solidFill>
                <a:schemeClr val="bg1"/>
              </a:solidFill>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810000" y="131618"/>
            <a:ext cx="5143500" cy="3429000"/>
          </a:xfrm>
          <a:prstGeom prst="rect">
            <a:avLst/>
          </a:prstGeom>
        </p:spPr>
      </p:pic>
    </p:spTree>
    <p:extLst>
      <p:ext uri="{BB962C8B-B14F-4D97-AF65-F5344CB8AC3E}">
        <p14:creationId xmlns:p14="http://schemas.microsoft.com/office/powerpoint/2010/main" val="11581439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9327" y="3182643"/>
            <a:ext cx="8991600" cy="2819400"/>
          </a:xfrm>
          <a:blipFill dpi="0" rotWithShape="1">
            <a:blip r:embed="rId3"/>
            <a:srcRect/>
            <a:tile tx="0" ty="0" sx="100000" sy="100000" flip="none" algn="tl"/>
          </a:blipFill>
        </p:spPr>
        <p:txBody>
          <a:bodyPr/>
          <a:lstStyle/>
          <a:p>
            <a:r>
              <a:rPr lang="en-US" sz="2800" dirty="0" smtClean="0"/>
              <a:t>The </a:t>
            </a:r>
            <a:r>
              <a:rPr lang="en-US" sz="2800" dirty="0"/>
              <a:t>most important global forums for cooperation among states is the United Nations, created at the end of World War II by the victorious Allies. </a:t>
            </a:r>
            <a:endParaRPr lang="en-US" sz="2800" dirty="0" smtClean="0"/>
          </a:p>
          <a:p>
            <a:r>
              <a:rPr lang="en-US" sz="2800" dirty="0" smtClean="0"/>
              <a:t>The </a:t>
            </a:r>
            <a:r>
              <a:rPr lang="en-US" sz="2800" dirty="0"/>
              <a:t>early years of the U.N. were colored by competition and tension between the United States and the Soviet Union and their respective allies</a:t>
            </a:r>
            <a:r>
              <a:rPr lang="en-US" sz="2800" dirty="0" smtClean="0"/>
              <a:t>.</a:t>
            </a:r>
            <a:endParaRPr lang="en-US" sz="2800" dirty="0"/>
          </a:p>
        </p:txBody>
      </p:sp>
      <p:sp>
        <p:nvSpPr>
          <p:cNvPr id="9219" name="Title 1"/>
          <p:cNvSpPr txBox="1">
            <a:spLocks/>
          </p:cNvSpPr>
          <p:nvPr/>
        </p:nvSpPr>
        <p:spPr bwMode="auto">
          <a:xfrm>
            <a:off x="152400" y="274638"/>
            <a:ext cx="3566217" cy="201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Key Issue 4: Why Do States Face Threats?</a:t>
            </a:r>
            <a:endParaRPr lang="en-US" altLang="en-US" sz="3600" b="1" dirty="0">
              <a:solidFill>
                <a:schemeClr val="bg1"/>
              </a:solidFill>
              <a:latin typeface="Bookman Old Style" panose="02050604050505020204" pitchFamily="18" charset="0"/>
            </a:endParaRPr>
          </a:p>
        </p:txBody>
      </p:sp>
      <p:pic>
        <p:nvPicPr>
          <p:cNvPr id="4" name="Picture 3"/>
          <p:cNvPicPr>
            <a:picLocks noChangeAspect="1"/>
          </p:cNvPicPr>
          <p:nvPr/>
        </p:nvPicPr>
        <p:blipFill>
          <a:blip r:embed="rId4"/>
          <a:stretch>
            <a:fillRect/>
          </a:stretch>
        </p:blipFill>
        <p:spPr>
          <a:xfrm>
            <a:off x="4648200" y="270736"/>
            <a:ext cx="4381500" cy="262890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886200"/>
            <a:ext cx="8991600" cy="2895600"/>
          </a:xfrm>
          <a:blipFill dpi="0" rotWithShape="1">
            <a:blip r:embed="rId3"/>
            <a:srcRect/>
            <a:tile tx="0" ty="0" sx="100000" sy="100000" flip="none" algn="tl"/>
          </a:blipFill>
        </p:spPr>
        <p:txBody>
          <a:bodyPr/>
          <a:lstStyle/>
          <a:p>
            <a:r>
              <a:rPr lang="en-US" sz="2800" dirty="0" smtClean="0"/>
              <a:t>Osama </a:t>
            </a:r>
            <a:r>
              <a:rPr lang="en-US" sz="2800" dirty="0"/>
              <a:t>bin Laden moved to Afghanistan from Saudi Arabia in the mid-1980s to support the fight against the Soviet army and the country’s Soviet-installed government. </a:t>
            </a:r>
            <a:endParaRPr lang="en-US" sz="2800" dirty="0" smtClean="0"/>
          </a:p>
          <a:p>
            <a:r>
              <a:rPr lang="en-US" sz="2800" dirty="0" smtClean="0"/>
              <a:t>Bin </a:t>
            </a:r>
            <a:r>
              <a:rPr lang="en-US" sz="2800" dirty="0"/>
              <a:t>Laden left Afghanistan in 1989, and was later expelled from both Saudi Arabia and Sudan. </a:t>
            </a:r>
            <a:endParaRPr lang="en-US" sz="2800" dirty="0" smtClean="0"/>
          </a:p>
          <a:p>
            <a:r>
              <a:rPr lang="en-US" sz="2800" dirty="0" smtClean="0"/>
              <a:t>He </a:t>
            </a:r>
            <a:r>
              <a:rPr lang="en-US" sz="2800" dirty="0"/>
              <a:t>returned to Afghanistan in 1994</a:t>
            </a:r>
            <a:r>
              <a:rPr lang="en-US" sz="2800" dirty="0" smtClean="0"/>
              <a:t>. </a:t>
            </a:r>
            <a:r>
              <a:rPr lang="en-US" sz="2800" dirty="0" err="1" smtClean="0"/>
              <a:t>Kelled</a:t>
            </a:r>
            <a:endParaRPr lang="en-US" sz="2800" dirty="0" smtClean="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Osama bin Laden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0957055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1295400"/>
            <a:ext cx="5193109" cy="5105400"/>
          </a:xfrm>
          <a:blipFill dpi="0" rotWithShape="1">
            <a:blip r:embed="rId3"/>
            <a:srcRect/>
            <a:tile tx="0" ty="0" sx="100000" sy="100000" flip="none" algn="tl"/>
          </a:blipFill>
        </p:spPr>
        <p:txBody>
          <a:bodyPr/>
          <a:lstStyle/>
          <a:p>
            <a:r>
              <a:rPr lang="en-US" sz="2800" dirty="0" smtClean="0"/>
              <a:t>In </a:t>
            </a:r>
            <a:r>
              <a:rPr lang="en-US" sz="2800" dirty="0"/>
              <a:t>1996, he issued a declaration of war, known as a fatwa, against the United States because of U.S. support for Saudi Arabia and Israel. </a:t>
            </a:r>
            <a:endParaRPr lang="en-US" sz="2800" dirty="0" smtClean="0"/>
          </a:p>
          <a:p>
            <a:r>
              <a:rPr lang="en-US" sz="2800" dirty="0" smtClean="0"/>
              <a:t>Al-Qaeda’s </a:t>
            </a:r>
            <a:r>
              <a:rPr lang="en-US" sz="2800" dirty="0"/>
              <a:t>most active affiliate has been in Yemen in recent years. </a:t>
            </a:r>
            <a:endParaRPr lang="en-US" sz="2800" dirty="0" smtClean="0"/>
          </a:p>
          <a:p>
            <a:r>
              <a:rPr lang="en-US" sz="2800" dirty="0" smtClean="0"/>
              <a:t>In </a:t>
            </a:r>
            <a:r>
              <a:rPr lang="en-US" sz="2800" dirty="0"/>
              <a:t>2015, the Yemeni affiliate undertook the Charlie Hebdo attack in Paris.</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smtClean="0">
                <a:solidFill>
                  <a:schemeClr val="bg1"/>
                </a:solidFill>
                <a:latin typeface="Bookman Old Style" panose="02050604050505020204" pitchFamily="18" charset="0"/>
              </a:rPr>
              <a:t>Al-Qaeda</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2676983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893666"/>
            <a:ext cx="8991600" cy="2659534"/>
          </a:xfrm>
          <a:blipFill dpi="0" rotWithShape="1">
            <a:blip r:embed="rId3"/>
            <a:srcRect/>
            <a:tile tx="0" ty="0" sx="100000" sy="100000" flip="none" algn="tl"/>
          </a:blipFill>
        </p:spPr>
        <p:txBody>
          <a:bodyPr/>
          <a:lstStyle/>
          <a:p>
            <a:r>
              <a:rPr lang="en-US" sz="2800" dirty="0" smtClean="0"/>
              <a:t>The </a:t>
            </a:r>
            <a:r>
              <a:rPr lang="en-US" sz="2800" dirty="0"/>
              <a:t>Islamic State, also known as the Islamic State of Iraq and Syria (ISIS) and the Islamic State of Iraq and the Levant (ISIL), originated in 1999 and became an affiliate of al-Qaeda in 2004. </a:t>
            </a:r>
            <a:endParaRPr lang="en-US" sz="2800" dirty="0" smtClean="0"/>
          </a:p>
          <a:p>
            <a:r>
              <a:rPr lang="en-US" sz="2800" dirty="0" smtClean="0"/>
              <a:t>In </a:t>
            </a:r>
            <a:r>
              <a:rPr lang="en-US" sz="2800" dirty="0"/>
              <a:t>2014, ISIS split from al-Qaeda due to a lack of </a:t>
            </a:r>
            <a:r>
              <a:rPr lang="en-US" sz="2800" dirty="0" smtClean="0"/>
              <a:t>agreement.</a:t>
            </a:r>
          </a:p>
        </p:txBody>
      </p:sp>
      <p:sp>
        <p:nvSpPr>
          <p:cNvPr id="9219" name="Title 1"/>
          <p:cNvSpPr txBox="1">
            <a:spLocks/>
          </p:cNvSpPr>
          <p:nvPr/>
        </p:nvSpPr>
        <p:spPr bwMode="auto">
          <a:xfrm>
            <a:off x="152400" y="152400"/>
            <a:ext cx="3150881"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Islamic State (ISIS/ISIL)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303281" y="6927"/>
            <a:ext cx="5841115" cy="3859030"/>
          </a:xfrm>
          <a:prstGeom prst="rect">
            <a:avLst/>
          </a:prstGeom>
        </p:spPr>
      </p:pic>
    </p:spTree>
    <p:extLst>
      <p:ext uri="{BB962C8B-B14F-4D97-AF65-F5344CB8AC3E}">
        <p14:creationId xmlns:p14="http://schemas.microsoft.com/office/powerpoint/2010/main" val="211096500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810000"/>
            <a:ext cx="8991600" cy="2971800"/>
          </a:xfrm>
          <a:blipFill dpi="0" rotWithShape="1">
            <a:blip r:embed="rId3"/>
            <a:srcRect/>
            <a:tile tx="0" ty="0" sx="100000" sy="100000" flip="none" algn="tl"/>
          </a:blipFill>
        </p:spPr>
        <p:txBody>
          <a:bodyPr/>
          <a:lstStyle/>
          <a:p>
            <a:r>
              <a:rPr lang="en-US" sz="2800" dirty="0" smtClean="0"/>
              <a:t>Members </a:t>
            </a:r>
            <a:r>
              <a:rPr lang="en-US" sz="2800" dirty="0"/>
              <a:t>of the Islamic State are Sunni Muslims who seek to impose strict religious laws throughout Southwest Asia. </a:t>
            </a:r>
            <a:endParaRPr lang="en-US" sz="2800" dirty="0" smtClean="0"/>
          </a:p>
          <a:p>
            <a:r>
              <a:rPr lang="en-US" sz="2800" dirty="0" smtClean="0"/>
              <a:t>ISIS is recruiting </a:t>
            </a:r>
            <a:r>
              <a:rPr lang="en-US" sz="2800" dirty="0"/>
              <a:t>members on the Internet and social media, showing beheadings and destruction of sites of historical important, such as Shiite Muslim shrines. </a:t>
            </a:r>
            <a:endParaRPr lang="en-US" sz="2800" dirty="0" smtClean="0"/>
          </a:p>
          <a:p>
            <a:r>
              <a:rPr lang="en-US" sz="2800" dirty="0" smtClean="0"/>
              <a:t>ISIS </a:t>
            </a:r>
            <a:r>
              <a:rPr lang="en-US" sz="2800" dirty="0"/>
              <a:t>has also launched attacks in Europe in 2015.</a:t>
            </a:r>
          </a:p>
        </p:txBody>
      </p:sp>
      <p:sp>
        <p:nvSpPr>
          <p:cNvPr id="9219" name="Title 1"/>
          <p:cNvSpPr txBox="1">
            <a:spLocks/>
          </p:cNvSpPr>
          <p:nvPr/>
        </p:nvSpPr>
        <p:spPr bwMode="auto">
          <a:xfrm>
            <a:off x="152400" y="152400"/>
            <a:ext cx="332695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Islamic State (ISIS/ISIL)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9123158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429000"/>
            <a:ext cx="8991600" cy="3352800"/>
          </a:xfrm>
          <a:blipFill dpi="0" rotWithShape="1">
            <a:blip r:embed="rId3"/>
            <a:srcRect/>
            <a:tile tx="0" ty="0" sx="100000" sy="100000" flip="none" algn="tl"/>
          </a:blipFill>
        </p:spPr>
        <p:txBody>
          <a:bodyPr/>
          <a:lstStyle/>
          <a:p>
            <a:r>
              <a:rPr lang="en-US" sz="2800" dirty="0" smtClean="0"/>
              <a:t>Boko </a:t>
            </a:r>
            <a:r>
              <a:rPr lang="en-US" sz="2800" dirty="0"/>
              <a:t>Haram (Arabic for “Western education is forbidden”) was founded in 2002 in northeastern Nigeria. </a:t>
            </a:r>
            <a:endParaRPr lang="en-US" sz="2800" dirty="0" smtClean="0"/>
          </a:p>
          <a:p>
            <a:r>
              <a:rPr lang="en-US" sz="2800" dirty="0" smtClean="0"/>
              <a:t>The </a:t>
            </a:r>
            <a:r>
              <a:rPr lang="en-US" sz="2800" dirty="0"/>
              <a:t>organization seeks to impose their interpretation of Islamic law in Nigeria. </a:t>
            </a:r>
            <a:endParaRPr lang="en-US" sz="2800" dirty="0" smtClean="0"/>
          </a:p>
          <a:p>
            <a:r>
              <a:rPr lang="en-US" sz="2800" dirty="0" smtClean="0"/>
              <a:t>Its </a:t>
            </a:r>
            <a:r>
              <a:rPr lang="en-US" sz="2800" dirty="0"/>
              <a:t>current leader, </a:t>
            </a:r>
            <a:r>
              <a:rPr lang="en-US" sz="2800" dirty="0" err="1"/>
              <a:t>Abubakar</a:t>
            </a:r>
            <a:r>
              <a:rPr lang="en-US" sz="2800" dirty="0"/>
              <a:t> </a:t>
            </a:r>
            <a:r>
              <a:rPr lang="en-US" sz="2800" dirty="0" err="1"/>
              <a:t>Shekau</a:t>
            </a:r>
            <a:r>
              <a:rPr lang="en-US" sz="2800" dirty="0"/>
              <a:t>, aligned the group with ISIS in 2014. </a:t>
            </a:r>
          </a:p>
        </p:txBody>
      </p:sp>
      <p:sp>
        <p:nvSpPr>
          <p:cNvPr id="9219" name="Title 1"/>
          <p:cNvSpPr txBox="1">
            <a:spLocks/>
          </p:cNvSpPr>
          <p:nvPr/>
        </p:nvSpPr>
        <p:spPr bwMode="auto">
          <a:xfrm>
            <a:off x="152400" y="152400"/>
            <a:ext cx="2819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Boko Haram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6605916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2667000"/>
            <a:ext cx="8991600" cy="2743200"/>
          </a:xfrm>
          <a:blipFill dpi="0" rotWithShape="1">
            <a:blip r:embed="rId3"/>
            <a:srcRect/>
            <a:tile tx="0" ty="0" sx="100000" sy="100000" flip="none" algn="tl"/>
          </a:blipFill>
        </p:spPr>
        <p:txBody>
          <a:bodyPr/>
          <a:lstStyle/>
          <a:p>
            <a:r>
              <a:rPr lang="en-US" sz="2800" dirty="0" smtClean="0"/>
              <a:t>In </a:t>
            </a:r>
            <a:r>
              <a:rPr lang="en-US" sz="2800" dirty="0"/>
              <a:t>recent years in Southwest Asia, several states have provided support for terrorism. </a:t>
            </a:r>
            <a:endParaRPr lang="en-US" sz="2800" dirty="0" smtClean="0"/>
          </a:p>
          <a:p>
            <a:r>
              <a:rPr lang="en-US" sz="2800" dirty="0" smtClean="0"/>
              <a:t>Support </a:t>
            </a:r>
            <a:r>
              <a:rPr lang="en-US" sz="2800" dirty="0"/>
              <a:t>may include providing sanctuary for terrorists wanted by other countries, supplying weapons, money, and intelligence to terrorists, and planning attacks using terrorists.</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State Support for Terrorism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9882271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31618" y="4279480"/>
            <a:ext cx="8991600" cy="2487678"/>
          </a:xfrm>
          <a:blipFill dpi="0" rotWithShape="1">
            <a:blip r:embed="rId3"/>
            <a:srcRect/>
            <a:tile tx="0" ty="0" sx="100000" sy="100000" flip="none" algn="tl"/>
          </a:blipFill>
        </p:spPr>
        <p:txBody>
          <a:bodyPr/>
          <a:lstStyle/>
          <a:p>
            <a:r>
              <a:rPr lang="en-US" sz="2800" dirty="0" smtClean="0"/>
              <a:t>Afghanistan </a:t>
            </a:r>
            <a:r>
              <a:rPr lang="en-US" sz="2800" dirty="0"/>
              <a:t>and Pakistan have provided sanctuary for al-Qaeda terrorists. </a:t>
            </a:r>
            <a:endParaRPr lang="en-US" sz="2800" dirty="0" smtClean="0"/>
          </a:p>
          <a:p>
            <a:r>
              <a:rPr lang="en-US" sz="2800" dirty="0" smtClean="0"/>
              <a:t>The </a:t>
            </a:r>
            <a:r>
              <a:rPr lang="en-US" sz="2800" dirty="0"/>
              <a:t>Taliban came to power in Afghanistan in 1995 and imposed strict Islamic fundamentalist law on the population. </a:t>
            </a:r>
            <a:r>
              <a:rPr lang="en-US" sz="2800" dirty="0" smtClean="0"/>
              <a:t>(Taliban </a:t>
            </a:r>
            <a:r>
              <a:rPr lang="en-US" sz="2800" dirty="0"/>
              <a:t>rule </a:t>
            </a:r>
            <a:r>
              <a:rPr lang="en-US" sz="2800" dirty="0" smtClean="0"/>
              <a:t>end 2001 - U.S</a:t>
            </a:r>
            <a:r>
              <a:rPr lang="en-US" sz="2800" dirty="0"/>
              <a:t>. </a:t>
            </a:r>
            <a:r>
              <a:rPr lang="en-US" sz="2800" dirty="0" smtClean="0"/>
              <a:t>invasion).</a:t>
            </a:r>
          </a:p>
        </p:txBody>
      </p:sp>
      <p:sp>
        <p:nvSpPr>
          <p:cNvPr id="9219" name="Title 1"/>
          <p:cNvSpPr txBox="1">
            <a:spLocks/>
          </p:cNvSpPr>
          <p:nvPr/>
        </p:nvSpPr>
        <p:spPr bwMode="auto">
          <a:xfrm>
            <a:off x="152400" y="152400"/>
            <a:ext cx="32004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Sanctuary for Terrorists </a:t>
            </a:r>
            <a:endParaRPr lang="en-US" altLang="en-US" sz="3600" b="1" dirty="0">
              <a:solidFill>
                <a:schemeClr val="bg1"/>
              </a:solidFill>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352800" y="152400"/>
            <a:ext cx="5770418" cy="4065522"/>
          </a:xfrm>
          <a:prstGeom prst="rect">
            <a:avLst/>
          </a:prstGeom>
        </p:spPr>
      </p:pic>
    </p:spTree>
    <p:extLst>
      <p:ext uri="{BB962C8B-B14F-4D97-AF65-F5344CB8AC3E}">
        <p14:creationId xmlns:p14="http://schemas.microsoft.com/office/powerpoint/2010/main" val="17988179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609132"/>
            <a:ext cx="8991600" cy="3172668"/>
          </a:xfrm>
          <a:blipFill dpi="0" rotWithShape="1">
            <a:blip r:embed="rId3"/>
            <a:srcRect/>
            <a:tile tx="0" ty="0" sx="100000" sy="100000" flip="none" algn="tl"/>
          </a:blipFill>
        </p:spPr>
        <p:txBody>
          <a:bodyPr/>
          <a:lstStyle/>
          <a:p>
            <a:r>
              <a:rPr lang="en-US" sz="2800" dirty="0" smtClean="0"/>
              <a:t>Destroying </a:t>
            </a:r>
            <a:r>
              <a:rPr lang="en-US" sz="2800" dirty="0"/>
              <a:t>the Taliban was necessary in order for the United States to go after al-Qaeda leaders who were living in Afghanistan as guests of the Taliban. </a:t>
            </a:r>
            <a:endParaRPr lang="en-US" sz="2800" dirty="0" smtClean="0"/>
          </a:p>
          <a:p>
            <a:r>
              <a:rPr lang="en-US" sz="2800" dirty="0" smtClean="0"/>
              <a:t>The </a:t>
            </a:r>
            <a:r>
              <a:rPr lang="en-US" sz="2800" dirty="0"/>
              <a:t>United States also believes that Pakistan security was aware that Osama bin Laden was living in a fortified compound located in the city of Abbottabad which is only 75 miles from Pakistan’s capital</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Sanctuary for Terrorists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643497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64962" y="4236556"/>
            <a:ext cx="8686800" cy="2057400"/>
          </a:xfrm>
          <a:blipFill dpi="0" rotWithShape="1">
            <a:blip r:embed="rId3"/>
            <a:srcRect/>
            <a:tile tx="0" ty="0" sx="100000" sy="100000" flip="none" algn="tl"/>
          </a:blipFill>
        </p:spPr>
        <p:txBody>
          <a:bodyPr/>
          <a:lstStyle/>
          <a:p>
            <a:r>
              <a:rPr lang="en-US" sz="2800" dirty="0" smtClean="0"/>
              <a:t>Iraq </a:t>
            </a:r>
            <a:r>
              <a:rPr lang="en-US" sz="2800" dirty="0"/>
              <a:t>and Iran are both alleged to have provided material and financial support for terrorists. </a:t>
            </a:r>
            <a:endParaRPr lang="en-US" sz="2800" dirty="0" smtClean="0"/>
          </a:p>
          <a:p>
            <a:r>
              <a:rPr lang="en-US" sz="2800" dirty="0" smtClean="0"/>
              <a:t>Controversy </a:t>
            </a:r>
            <a:r>
              <a:rPr lang="en-US" sz="2800" dirty="0"/>
              <a:t>surrounds the degree of their involvement in terrorism</a:t>
            </a:r>
            <a:r>
              <a:rPr lang="en-US" sz="2800" dirty="0" smtClean="0"/>
              <a:t>.</a:t>
            </a:r>
            <a:endParaRPr lang="en-US" sz="2800" dirty="0"/>
          </a:p>
        </p:txBody>
      </p:sp>
      <p:sp>
        <p:nvSpPr>
          <p:cNvPr id="9219" name="Title 1"/>
          <p:cNvSpPr txBox="1">
            <a:spLocks/>
          </p:cNvSpPr>
          <p:nvPr/>
        </p:nvSpPr>
        <p:spPr bwMode="auto">
          <a:xfrm>
            <a:off x="152401" y="152400"/>
            <a:ext cx="286833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Supplying Terrorists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1308321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429000"/>
            <a:ext cx="8991599" cy="3124200"/>
          </a:xfrm>
          <a:blipFill dpi="0" rotWithShape="1">
            <a:blip r:embed="rId3"/>
            <a:srcRect/>
            <a:tile tx="0" ty="0" sx="100000" sy="100000" flip="none" algn="tl"/>
          </a:blipFill>
        </p:spPr>
        <p:txBody>
          <a:bodyPr/>
          <a:lstStyle/>
          <a:p>
            <a:r>
              <a:rPr lang="en-US" sz="2800" dirty="0" smtClean="0"/>
              <a:t>The </a:t>
            </a:r>
            <a:r>
              <a:rPr lang="en-US" sz="2800" dirty="0"/>
              <a:t>United States removed Iraqi president Saddam Hussein in 2003 because the U.S. government believed that he had biological and chemical weapons that could eventually fall into the hands of terrorists. </a:t>
            </a:r>
            <a:endParaRPr lang="en-US" sz="2800" dirty="0" smtClean="0"/>
          </a:p>
          <a:p>
            <a:r>
              <a:rPr lang="en-US" sz="2800" dirty="0" smtClean="0"/>
              <a:t>U.N</a:t>
            </a:r>
            <a:r>
              <a:rPr lang="en-US" sz="2800" dirty="0"/>
              <a:t>. experts concluded that Iraq had these weapons at one time but destroyed them in 1991 after its Desert Storm defeat</a:t>
            </a:r>
            <a:r>
              <a:rPr lang="en-US" sz="2800" dirty="0" smtClean="0"/>
              <a:t>.</a:t>
            </a:r>
          </a:p>
        </p:txBody>
      </p:sp>
      <p:sp>
        <p:nvSpPr>
          <p:cNvPr id="9219" name="Title 1"/>
          <p:cNvSpPr txBox="1">
            <a:spLocks/>
          </p:cNvSpPr>
          <p:nvPr/>
        </p:nvSpPr>
        <p:spPr bwMode="auto">
          <a:xfrm>
            <a:off x="914400" y="685800"/>
            <a:ext cx="25146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Iraq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0254884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214254"/>
            <a:ext cx="8610600" cy="3567545"/>
          </a:xfrm>
          <a:blipFill dpi="0" rotWithShape="1">
            <a:blip r:embed="rId3"/>
            <a:srcRect/>
            <a:tile tx="0" ty="0" sx="100000" sy="100000" flip="none" algn="tl"/>
          </a:blipFill>
        </p:spPr>
        <p:txBody>
          <a:bodyPr/>
          <a:lstStyle/>
          <a:p>
            <a:r>
              <a:rPr lang="en-US" sz="2800" dirty="0" smtClean="0"/>
              <a:t>The </a:t>
            </a:r>
            <a:r>
              <a:rPr lang="en-US" sz="2800" dirty="0"/>
              <a:t>most important global organization is the United Nations. </a:t>
            </a:r>
            <a:endParaRPr lang="en-US" sz="2800" dirty="0" smtClean="0"/>
          </a:p>
          <a:p>
            <a:r>
              <a:rPr lang="en-US" sz="2800" dirty="0" smtClean="0"/>
              <a:t>The </a:t>
            </a:r>
            <a:r>
              <a:rPr lang="en-US" sz="2800" dirty="0"/>
              <a:t>United Nations has provided a forum for the discussion of international problems. </a:t>
            </a:r>
            <a:endParaRPr lang="en-US" sz="2800" dirty="0" smtClean="0"/>
          </a:p>
          <a:p>
            <a:r>
              <a:rPr lang="en-US" sz="2800" dirty="0" smtClean="0"/>
              <a:t>On </a:t>
            </a:r>
            <a:r>
              <a:rPr lang="en-US" sz="2800" dirty="0"/>
              <a:t>occasion, the U.N. has intervened in conflicts between or within member states, authorizing military and peacekeeping actions.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United Nations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038600" y="166255"/>
            <a:ext cx="4572000" cy="3048000"/>
          </a:xfrm>
          <a:prstGeom prst="rect">
            <a:avLst/>
          </a:prstGeom>
        </p:spPr>
      </p:pic>
    </p:spTree>
    <p:extLst>
      <p:ext uri="{BB962C8B-B14F-4D97-AF65-F5344CB8AC3E}">
        <p14:creationId xmlns:p14="http://schemas.microsoft.com/office/powerpoint/2010/main" val="25246660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05200"/>
            <a:ext cx="8534400" cy="3048000"/>
          </a:xfrm>
          <a:blipFill dpi="0" rotWithShape="1">
            <a:blip r:embed="rId3"/>
            <a:srcRect/>
            <a:tile tx="0" ty="0" sx="100000" sy="100000" flip="none" algn="tl"/>
          </a:blipFill>
        </p:spPr>
        <p:txBody>
          <a:bodyPr/>
          <a:lstStyle/>
          <a:p>
            <a:r>
              <a:rPr lang="en-US" sz="2800" dirty="0" smtClean="0"/>
              <a:t>U.S</a:t>
            </a:r>
            <a:r>
              <a:rPr lang="en-US" sz="2800" dirty="0"/>
              <a:t>. officials believed instead that Iraq hid the weapons, though they were never able to find them. </a:t>
            </a:r>
            <a:endParaRPr lang="en-US" sz="2800" dirty="0" smtClean="0"/>
          </a:p>
          <a:p>
            <a:r>
              <a:rPr lang="en-US" sz="2800" dirty="0" smtClean="0"/>
              <a:t>The </a:t>
            </a:r>
            <a:r>
              <a:rPr lang="en-US" sz="2800" dirty="0"/>
              <a:t>United States also said that close links existed between Iraq’s government and al-Qaeda. </a:t>
            </a:r>
            <a:endParaRPr lang="en-US" sz="2800" dirty="0" smtClean="0"/>
          </a:p>
          <a:p>
            <a:r>
              <a:rPr lang="en-US" sz="2800" dirty="0" smtClean="0"/>
              <a:t>Saddam </a:t>
            </a:r>
            <a:r>
              <a:rPr lang="en-US" sz="2800" dirty="0"/>
              <a:t>Hussein was not an observant Muslim and did not derive his philosophies from religious principles.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Iraq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41460904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733800"/>
            <a:ext cx="8839200" cy="2743200"/>
          </a:xfrm>
          <a:blipFill dpi="0" rotWithShape="1">
            <a:blip r:embed="rId3"/>
            <a:srcRect/>
            <a:tile tx="0" ty="0" sx="100000" sy="100000" flip="none" algn="tl"/>
          </a:blipFill>
        </p:spPr>
        <p:txBody>
          <a:bodyPr/>
          <a:lstStyle/>
          <a:p>
            <a:r>
              <a:rPr lang="en-US" sz="2800" dirty="0" smtClean="0"/>
              <a:t>The </a:t>
            </a:r>
            <a:r>
              <a:rPr lang="en-US" sz="2800" dirty="0"/>
              <a:t>Iranian Hostage Crisis has long been a source of tension between the United States and Iran.</a:t>
            </a:r>
            <a:r>
              <a:rPr lang="en-US" sz="2800" b="1" dirty="0"/>
              <a:t> </a:t>
            </a:r>
            <a:endParaRPr lang="en-US" sz="2800" b="1" dirty="0" smtClean="0"/>
          </a:p>
          <a:p>
            <a:r>
              <a:rPr lang="en-US" sz="2800" dirty="0" smtClean="0"/>
              <a:t>The </a:t>
            </a:r>
            <a:r>
              <a:rPr lang="en-US" sz="2800" dirty="0"/>
              <a:t>United States also accused Iran of harboring al-Qaeda members and trying to curry favor with fellow Shiite Muslims, as both countries have Shiite majorities</a:t>
            </a:r>
            <a:r>
              <a:rPr lang="en-US" sz="2800" dirty="0" smtClean="0"/>
              <a:t>.</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smtClean="0">
                <a:solidFill>
                  <a:schemeClr val="bg1"/>
                </a:solidFill>
                <a:latin typeface="Bookman Old Style" panose="02050604050505020204" pitchFamily="18" charset="0"/>
              </a:rPr>
              <a:t>Iran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027526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276600"/>
            <a:ext cx="8991600" cy="1981200"/>
          </a:xfrm>
          <a:blipFill dpi="0" rotWithShape="1">
            <a:blip r:embed="rId3"/>
            <a:srcRect/>
            <a:tile tx="0" ty="0" sx="100000" sy="100000" flip="none" algn="tl"/>
          </a:blipFill>
        </p:spPr>
        <p:txBody>
          <a:bodyPr/>
          <a:lstStyle/>
          <a:p>
            <a:r>
              <a:rPr lang="en-US" sz="2800" dirty="0" smtClean="0"/>
              <a:t>Iran </a:t>
            </a:r>
            <a:r>
              <a:rPr lang="en-US" sz="2800" dirty="0"/>
              <a:t>has also long provided support to Hezbollah, an organization based in Lebanon that the United States categorizes as a terrorist organization due to its calls for Israel’s destruction. </a:t>
            </a:r>
            <a:endParaRPr lang="en-US" sz="2800" dirty="0" smtClean="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smtClean="0">
                <a:solidFill>
                  <a:schemeClr val="bg1"/>
                </a:solidFill>
                <a:latin typeface="Bookman Old Style" panose="02050604050505020204" pitchFamily="18" charset="0"/>
              </a:rPr>
              <a:t>Iran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16559213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886200"/>
            <a:ext cx="8991600" cy="2895600"/>
          </a:xfrm>
          <a:blipFill dpi="0" rotWithShape="1">
            <a:blip r:embed="rId3"/>
            <a:srcRect/>
            <a:tile tx="0" ty="0" sx="100000" sy="100000" flip="none" algn="tl"/>
          </a:blipFill>
        </p:spPr>
        <p:txBody>
          <a:bodyPr/>
          <a:lstStyle/>
          <a:p>
            <a:r>
              <a:rPr lang="en-US" sz="2800" dirty="0" smtClean="0"/>
              <a:t>Iran </a:t>
            </a:r>
            <a:r>
              <a:rPr lang="en-US" sz="2800" dirty="0"/>
              <a:t>has also aggressively pursued a nuclear program in recent years, causing tension between the country and much of the rest of the world. </a:t>
            </a:r>
            <a:endParaRPr lang="en-US" sz="2800" dirty="0" smtClean="0"/>
          </a:p>
          <a:p>
            <a:r>
              <a:rPr lang="en-US" sz="2800" dirty="0" smtClean="0"/>
              <a:t>Iran says it is for civilian </a:t>
            </a:r>
            <a:r>
              <a:rPr lang="en-US" sz="2800" dirty="0"/>
              <a:t>purposes, such as energy production, while other countries have evidence that it is meant to contribute to weapon development. </a:t>
            </a:r>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smtClean="0">
                <a:solidFill>
                  <a:schemeClr val="bg1"/>
                </a:solidFill>
                <a:latin typeface="Bookman Old Style" panose="02050604050505020204" pitchFamily="18" charset="0"/>
              </a:rPr>
              <a:t>Iran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17982593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304799" y="304800"/>
            <a:ext cx="5019675" cy="5943600"/>
          </a:xfrm>
          <a:blipFill dpi="0" rotWithShape="1">
            <a:blip r:embed="rId3"/>
            <a:srcRect/>
            <a:tile tx="0" ty="0" sx="100000" sy="100000" flip="none" algn="tl"/>
          </a:blipFill>
        </p:spPr>
        <p:txBody>
          <a:bodyPr/>
          <a:lstStyle/>
          <a:p>
            <a:r>
              <a:rPr lang="en-US" sz="2800" dirty="0" smtClean="0"/>
              <a:t>The </a:t>
            </a:r>
            <a:r>
              <a:rPr lang="en-US" sz="2800" dirty="0"/>
              <a:t>government of Libya, including its longtime leader, Muammar el-Qaddafi, was accused </a:t>
            </a:r>
            <a:r>
              <a:rPr lang="en-US" sz="2800" dirty="0" smtClean="0"/>
              <a:t>of:</a:t>
            </a:r>
          </a:p>
          <a:p>
            <a:r>
              <a:rPr lang="en-US" sz="2800" dirty="0" smtClean="0"/>
              <a:t>1986 </a:t>
            </a:r>
            <a:r>
              <a:rPr lang="en-US" sz="2800" dirty="0"/>
              <a:t>bombing of a nightclub in Berlin, Germany, </a:t>
            </a:r>
            <a:r>
              <a:rPr lang="en-US" sz="2800" dirty="0" smtClean="0"/>
              <a:t>popular </a:t>
            </a:r>
            <a:r>
              <a:rPr lang="en-US" sz="2800" dirty="0"/>
              <a:t>with U.S. military personnel then stationed there. </a:t>
            </a:r>
            <a:endParaRPr lang="en-US" sz="2800" dirty="0" smtClean="0"/>
          </a:p>
          <a:p>
            <a:r>
              <a:rPr lang="en-US" sz="2800" dirty="0" smtClean="0"/>
              <a:t>Bombing </a:t>
            </a:r>
            <a:r>
              <a:rPr lang="en-US" sz="2800" dirty="0"/>
              <a:t>on Pam Am Flight 103 that killed 270 people over Lockerbie, Scotland, in </a:t>
            </a:r>
            <a:r>
              <a:rPr lang="en-US" sz="2800" dirty="0" smtClean="0"/>
              <a:t>1988.</a:t>
            </a:r>
          </a:p>
          <a:p>
            <a:r>
              <a:rPr lang="en-US" sz="2800" dirty="0" smtClean="0"/>
              <a:t>Bombing UTA Flight 772 over </a:t>
            </a:r>
            <a:r>
              <a:rPr lang="en-US" sz="2800" dirty="0"/>
              <a:t>Niger in </a:t>
            </a:r>
            <a:r>
              <a:rPr lang="en-US" sz="2800" dirty="0" smtClean="0"/>
              <a:t>1989 (170 killed). </a:t>
            </a:r>
            <a:endParaRPr lang="en-US" sz="2800" dirty="0"/>
          </a:p>
          <a:p>
            <a:endParaRPr lang="en-US" sz="2800" dirty="0" smtClean="0"/>
          </a:p>
        </p:txBody>
      </p:sp>
      <p:sp>
        <p:nvSpPr>
          <p:cNvPr id="9219" name="Title 1"/>
          <p:cNvSpPr txBox="1">
            <a:spLocks/>
          </p:cNvSpPr>
          <p:nvPr/>
        </p:nvSpPr>
        <p:spPr bwMode="auto">
          <a:xfrm>
            <a:off x="5324475" y="5486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State Terrorist Attacks: Libya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76169183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152400"/>
            <a:ext cx="5181600" cy="5029200"/>
          </a:xfrm>
          <a:blipFill dpi="0" rotWithShape="1">
            <a:blip r:embed="rId3"/>
            <a:srcRect/>
            <a:tile tx="0" ty="0" sx="100000" sy="100000" flip="none" algn="tl"/>
          </a:blipFill>
        </p:spPr>
        <p:txBody>
          <a:bodyPr/>
          <a:lstStyle/>
          <a:p>
            <a:r>
              <a:rPr lang="en-US" sz="2800" dirty="0" smtClean="0"/>
              <a:t>U.S. Retaliated in 1986 – “Operation El Dorado” – which was directed at Qaddafi’s compound – he would escape before strike.</a:t>
            </a:r>
          </a:p>
          <a:p>
            <a:r>
              <a:rPr lang="en-US" sz="2800" dirty="0" smtClean="0"/>
              <a:t>Libyan </a:t>
            </a:r>
            <a:r>
              <a:rPr lang="en-US" sz="2800" dirty="0"/>
              <a:t>agents were found to have planted </a:t>
            </a:r>
            <a:r>
              <a:rPr lang="en-US" sz="2800" dirty="0" smtClean="0"/>
              <a:t>Qaddafi </a:t>
            </a:r>
            <a:r>
              <a:rPr lang="en-US" sz="2800" dirty="0"/>
              <a:t>was overthrown by Libyan protestors in 2011 as a part of the Arab </a:t>
            </a:r>
            <a:r>
              <a:rPr lang="en-US" sz="2800" dirty="0" smtClean="0"/>
              <a:t>Spring – Killed later.</a:t>
            </a:r>
            <a:endParaRPr lang="en-US" sz="2800" dirty="0"/>
          </a:p>
        </p:txBody>
      </p:sp>
      <p:sp>
        <p:nvSpPr>
          <p:cNvPr id="9219" name="Title 1"/>
          <p:cNvSpPr txBox="1">
            <a:spLocks/>
          </p:cNvSpPr>
          <p:nvPr/>
        </p:nvSpPr>
        <p:spPr bwMode="auto">
          <a:xfrm>
            <a:off x="5791200" y="4572000"/>
            <a:ext cx="3214255"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State Terrorist Attacks: Libya  </a:t>
            </a:r>
            <a:endParaRPr lang="en-US" altLang="en-US" sz="3600" b="1" dirty="0">
              <a:solidFill>
                <a:schemeClr val="bg1"/>
              </a:solidFill>
              <a:latin typeface="Bookman Old Style" panose="02050604050505020204" pitchFamily="18" charset="0"/>
            </a:endParaRPr>
          </a:p>
        </p:txBody>
      </p:sp>
    </p:spTree>
    <p:extLst>
      <p:ext uri="{BB962C8B-B14F-4D97-AF65-F5344CB8AC3E}">
        <p14:creationId xmlns:p14="http://schemas.microsoft.com/office/powerpoint/2010/main" val="39863383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400" y="3505200"/>
            <a:ext cx="8629650" cy="2514600"/>
          </a:xfrm>
          <a:blipFill dpi="0" rotWithShape="1">
            <a:blip r:embed="rId3"/>
            <a:srcRect/>
            <a:tile tx="0" ty="0" sx="100000" sy="100000" flip="none" algn="tl"/>
          </a:blipFill>
        </p:spPr>
        <p:txBody>
          <a:bodyPr/>
          <a:lstStyle/>
          <a:p>
            <a:r>
              <a:rPr lang="en-US" sz="2800" dirty="0" smtClean="0"/>
              <a:t>The </a:t>
            </a:r>
            <a:r>
              <a:rPr lang="en-US" sz="2800" dirty="0"/>
              <a:t>U.N. seeks to promote international cooperation to address global economic problems, promote human rights, and provide humanitarian relief. </a:t>
            </a:r>
            <a:endParaRPr lang="en-US" sz="2800" dirty="0" smtClean="0"/>
          </a:p>
          <a:p>
            <a:r>
              <a:rPr lang="en-US" sz="2800" dirty="0" smtClean="0"/>
              <a:t>The </a:t>
            </a:r>
            <a:r>
              <a:rPr lang="en-US" sz="2800" dirty="0"/>
              <a:t>U.N. members can vote to establish a peacekeeping force and request states to contribute military forces. </a:t>
            </a:r>
            <a:endParaRPr lang="en-US" sz="2800" dirty="0" smtClean="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United Nations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810000" y="152400"/>
            <a:ext cx="4972050" cy="3148965"/>
          </a:xfrm>
          <a:prstGeom prst="rect">
            <a:avLst/>
          </a:prstGeom>
        </p:spPr>
      </p:pic>
    </p:spTree>
    <p:extLst>
      <p:ext uri="{BB962C8B-B14F-4D97-AF65-F5344CB8AC3E}">
        <p14:creationId xmlns:p14="http://schemas.microsoft.com/office/powerpoint/2010/main" val="11214021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52399" y="3505200"/>
            <a:ext cx="8865177" cy="3276599"/>
          </a:xfrm>
          <a:blipFill dpi="0" rotWithShape="1">
            <a:blip r:embed="rId3"/>
            <a:srcRect/>
            <a:tile tx="0" ty="0" sx="100000" sy="100000" flip="none" algn="tl"/>
          </a:blipFill>
        </p:spPr>
        <p:txBody>
          <a:bodyPr/>
          <a:lstStyle/>
          <a:p>
            <a:r>
              <a:rPr lang="en-US" sz="2800" dirty="0" smtClean="0"/>
              <a:t>The </a:t>
            </a:r>
            <a:r>
              <a:rPr lang="en-US" sz="2800" dirty="0"/>
              <a:t>world’s first attempt at an international peacekeeping organization. </a:t>
            </a:r>
            <a:endParaRPr lang="en-US" sz="2800" dirty="0" smtClean="0"/>
          </a:p>
          <a:p>
            <a:r>
              <a:rPr lang="en-US" sz="2800" dirty="0" smtClean="0"/>
              <a:t>The </a:t>
            </a:r>
            <a:r>
              <a:rPr lang="en-US" sz="2800" dirty="0"/>
              <a:t>League of Nations was never an effective peacekeeping organization because it could not stop aggression by these states against neighboring countries. </a:t>
            </a:r>
            <a:endParaRPr lang="en-US" sz="2800" dirty="0" smtClean="0"/>
          </a:p>
          <a:p>
            <a:r>
              <a:rPr lang="en-US" sz="2800" dirty="0" smtClean="0"/>
              <a:t>The </a:t>
            </a:r>
            <a:r>
              <a:rPr lang="en-US" sz="2800" dirty="0"/>
              <a:t>United States never joined the League of Nations and it fell apart in the 1930s</a:t>
            </a:r>
            <a:r>
              <a:rPr lang="en-US" sz="2800" dirty="0" smtClean="0"/>
              <a:t>.</a:t>
            </a:r>
            <a:endParaRPr lang="en-US" sz="2800" dirty="0"/>
          </a:p>
        </p:txBody>
      </p:sp>
      <p:sp>
        <p:nvSpPr>
          <p:cNvPr id="9219" name="Title 1"/>
          <p:cNvSpPr txBox="1">
            <a:spLocks/>
          </p:cNvSpPr>
          <p:nvPr/>
        </p:nvSpPr>
        <p:spPr bwMode="auto">
          <a:xfrm>
            <a:off x="152400" y="152400"/>
            <a:ext cx="381000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League of Nations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4754831" y="304801"/>
            <a:ext cx="4262746" cy="3200400"/>
          </a:xfrm>
          <a:prstGeom prst="rect">
            <a:avLst/>
          </a:prstGeom>
        </p:spPr>
      </p:pic>
    </p:spTree>
    <p:extLst>
      <p:ext uri="{BB962C8B-B14F-4D97-AF65-F5344CB8AC3E}">
        <p14:creationId xmlns:p14="http://schemas.microsoft.com/office/powerpoint/2010/main" val="24357041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45473" y="3810000"/>
            <a:ext cx="8839200" cy="1828800"/>
          </a:xfrm>
          <a:blipFill dpi="0" rotWithShape="1">
            <a:blip r:embed="rId3"/>
            <a:srcRect/>
            <a:tile tx="0" ty="0" sx="100000" sy="100000" flip="none" algn="tl"/>
          </a:blipFill>
        </p:spPr>
        <p:txBody>
          <a:bodyPr/>
          <a:lstStyle/>
          <a:p>
            <a:r>
              <a:rPr lang="en-US" sz="2800" dirty="0" smtClean="0"/>
              <a:t>The </a:t>
            </a:r>
            <a:r>
              <a:rPr lang="en-US" sz="2800" dirty="0"/>
              <a:t>United Nations was created at the end of World War II and only had </a:t>
            </a:r>
            <a:r>
              <a:rPr lang="en-US" sz="2800" dirty="0" smtClean="0"/>
              <a:t>51 </a:t>
            </a:r>
            <a:r>
              <a:rPr lang="en-US" sz="2800" dirty="0"/>
              <a:t>member states. </a:t>
            </a:r>
            <a:endParaRPr lang="en-US" sz="2800" dirty="0" smtClean="0"/>
          </a:p>
          <a:p>
            <a:r>
              <a:rPr lang="en-US" sz="2800" dirty="0" smtClean="0"/>
              <a:t>The </a:t>
            </a:r>
            <a:r>
              <a:rPr lang="en-US" sz="2800" dirty="0"/>
              <a:t>number of U.N. members reached 193 in 2011</a:t>
            </a:r>
            <a:r>
              <a:rPr lang="en-US" sz="2800" dirty="0" smtClean="0"/>
              <a:t>.</a:t>
            </a:r>
            <a:endParaRPr lang="en-US" sz="2800" dirty="0"/>
          </a:p>
        </p:txBody>
      </p:sp>
      <p:sp>
        <p:nvSpPr>
          <p:cNvPr id="9219" name="Title 1"/>
          <p:cNvSpPr txBox="1">
            <a:spLocks/>
          </p:cNvSpPr>
          <p:nvPr/>
        </p:nvSpPr>
        <p:spPr bwMode="auto">
          <a:xfrm>
            <a:off x="117764" y="609600"/>
            <a:ext cx="3234640"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League of Nations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3387040" y="457200"/>
            <a:ext cx="5715396" cy="3063452"/>
          </a:xfrm>
          <a:prstGeom prst="rect">
            <a:avLst/>
          </a:prstGeom>
        </p:spPr>
      </p:pic>
    </p:spTree>
    <p:extLst>
      <p:ext uri="{BB962C8B-B14F-4D97-AF65-F5344CB8AC3E}">
        <p14:creationId xmlns:p14="http://schemas.microsoft.com/office/powerpoint/2010/main" val="4424647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66255" y="3733800"/>
            <a:ext cx="8896350" cy="2971800"/>
          </a:xfrm>
          <a:blipFill dpi="0" rotWithShape="1">
            <a:blip r:embed="rId3"/>
            <a:srcRect/>
            <a:tile tx="0" ty="0" sx="100000" sy="100000" flip="none" algn="tl"/>
          </a:blipFill>
        </p:spPr>
        <p:txBody>
          <a:bodyPr/>
          <a:lstStyle/>
          <a:p>
            <a:r>
              <a:rPr lang="en-US" sz="2800" dirty="0" smtClean="0"/>
              <a:t>To </a:t>
            </a:r>
            <a:r>
              <a:rPr lang="en-US" sz="2800" dirty="0"/>
              <a:t>maintain strength in regions that were not contiguous to their own territory, the United States and Soviet Union established military bases in other </a:t>
            </a:r>
            <a:r>
              <a:rPr lang="en-US" sz="2800" dirty="0" smtClean="0"/>
              <a:t>countries (Cold War). </a:t>
            </a:r>
          </a:p>
          <a:p>
            <a:r>
              <a:rPr lang="en-US" sz="2800" dirty="0" smtClean="0"/>
              <a:t>Both </a:t>
            </a:r>
            <a:r>
              <a:rPr lang="en-US" sz="2800" dirty="0"/>
              <a:t>superpowers repeatedly demonstrated they would use military force if necessary to prevent an ally from becoming too independent. </a:t>
            </a:r>
            <a:endParaRPr lang="en-US" sz="2800" dirty="0" smtClean="0"/>
          </a:p>
        </p:txBody>
      </p:sp>
      <p:sp>
        <p:nvSpPr>
          <p:cNvPr id="9219" name="Title 1"/>
          <p:cNvSpPr txBox="1">
            <a:spLocks/>
          </p:cNvSpPr>
          <p:nvPr/>
        </p:nvSpPr>
        <p:spPr bwMode="auto">
          <a:xfrm>
            <a:off x="166254" y="908699"/>
            <a:ext cx="3262745"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Cold War </a:t>
            </a:r>
            <a:endParaRPr lang="en-US" altLang="en-US" sz="3600" b="1" dirty="0">
              <a:solidFill>
                <a:schemeClr val="bg1"/>
              </a:solidFill>
              <a:latin typeface="Bookman Old Style" panose="02050604050505020204" pitchFamily="18" charset="0"/>
            </a:endParaRPr>
          </a:p>
        </p:txBody>
      </p:sp>
      <p:pic>
        <p:nvPicPr>
          <p:cNvPr id="3" name="Picture 2"/>
          <p:cNvPicPr>
            <a:picLocks noChangeAspect="1"/>
          </p:cNvPicPr>
          <p:nvPr/>
        </p:nvPicPr>
        <p:blipFill>
          <a:blip r:embed="rId4"/>
          <a:stretch>
            <a:fillRect/>
          </a:stretch>
        </p:blipFill>
        <p:spPr>
          <a:xfrm>
            <a:off x="3886200" y="27709"/>
            <a:ext cx="4871605" cy="3653704"/>
          </a:xfrm>
          <a:prstGeom prst="rect">
            <a:avLst/>
          </a:prstGeom>
        </p:spPr>
      </p:pic>
    </p:spTree>
    <p:extLst>
      <p:ext uri="{BB962C8B-B14F-4D97-AF65-F5344CB8AC3E}">
        <p14:creationId xmlns:p14="http://schemas.microsoft.com/office/powerpoint/2010/main" val="6166279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body" idx="4294967295"/>
          </p:nvPr>
        </p:nvSpPr>
        <p:spPr>
          <a:xfrm>
            <a:off x="166255" y="3276600"/>
            <a:ext cx="8991600" cy="2286000"/>
          </a:xfrm>
          <a:blipFill dpi="0" rotWithShape="1">
            <a:blip r:embed="rId3"/>
            <a:srcRect/>
            <a:tile tx="0" ty="0" sx="100000" sy="100000" flip="none" algn="tl"/>
          </a:blipFill>
        </p:spPr>
        <p:txBody>
          <a:bodyPr/>
          <a:lstStyle/>
          <a:p>
            <a:r>
              <a:rPr lang="en-US" sz="2800" dirty="0" smtClean="0"/>
              <a:t>Because </a:t>
            </a:r>
            <a:r>
              <a:rPr lang="en-US" sz="2800" dirty="0"/>
              <a:t>the power of the United States and Soviet Union was so much greater than the power of all other states, the world comprised of two camps, each under the influence of one of the superpowers. </a:t>
            </a:r>
          </a:p>
        </p:txBody>
      </p:sp>
      <p:sp>
        <p:nvSpPr>
          <p:cNvPr id="9219" name="Title 1"/>
          <p:cNvSpPr txBox="1">
            <a:spLocks/>
          </p:cNvSpPr>
          <p:nvPr/>
        </p:nvSpPr>
        <p:spPr bwMode="auto">
          <a:xfrm>
            <a:off x="152400" y="152400"/>
            <a:ext cx="2303708" cy="15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lnSpc>
                <a:spcPct val="90000"/>
              </a:lnSpc>
              <a:spcBef>
                <a:spcPct val="0"/>
              </a:spcBef>
              <a:buFontTx/>
              <a:buNone/>
            </a:pPr>
            <a:r>
              <a:rPr lang="en-US" altLang="en-US" sz="3600" b="1" dirty="0">
                <a:solidFill>
                  <a:schemeClr val="bg1"/>
                </a:solidFill>
                <a:latin typeface="Bookman Old Style" panose="02050604050505020204" pitchFamily="18" charset="0"/>
              </a:rPr>
              <a:t>The Cold War </a:t>
            </a:r>
            <a:endParaRPr lang="en-US" altLang="en-US" sz="3600" b="1" dirty="0">
              <a:solidFill>
                <a:schemeClr val="bg1"/>
              </a:solidFill>
              <a:latin typeface="Bookman Old Style" panose="02050604050505020204" pitchFamily="18" charset="0"/>
            </a:endParaRPr>
          </a:p>
        </p:txBody>
      </p:sp>
      <p:pic>
        <p:nvPicPr>
          <p:cNvPr id="2" name="Picture 1"/>
          <p:cNvPicPr>
            <a:picLocks noChangeAspect="1"/>
          </p:cNvPicPr>
          <p:nvPr/>
        </p:nvPicPr>
        <p:blipFill>
          <a:blip r:embed="rId4"/>
          <a:stretch>
            <a:fillRect/>
          </a:stretch>
        </p:blipFill>
        <p:spPr>
          <a:xfrm>
            <a:off x="2133600" y="166255"/>
            <a:ext cx="7010400" cy="2971592"/>
          </a:xfrm>
          <a:prstGeom prst="rect">
            <a:avLst/>
          </a:prstGeom>
        </p:spPr>
      </p:pic>
    </p:spTree>
    <p:extLst>
      <p:ext uri="{BB962C8B-B14F-4D97-AF65-F5344CB8AC3E}">
        <p14:creationId xmlns:p14="http://schemas.microsoft.com/office/powerpoint/2010/main" val="50327692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56510</TotalTime>
  <Words>2345</Words>
  <Application>Microsoft Office PowerPoint</Application>
  <PresentationFormat>On-screen Show (4:3)</PresentationFormat>
  <Paragraphs>198</Paragraphs>
  <Slides>45</Slides>
  <Notes>45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Bookman Old Style</vt:lpstr>
      <vt:lpstr>Calibri</vt:lpstr>
      <vt:lpstr>Verdana</vt:lpstr>
      <vt:lpstr>Office Theme</vt:lpstr>
      <vt:lpstr>Chapter 8:  Key Issue 1 – Political Geography –  </vt:lpstr>
      <vt:lpstr>Key Issue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Population</dc:title>
  <dc:creator>Carolyn Coulter</dc:creator>
  <cp:lastModifiedBy>Arriola, Tony</cp:lastModifiedBy>
  <cp:revision>470</cp:revision>
  <dcterms:created xsi:type="dcterms:W3CDTF">2012-01-31T20:23:10Z</dcterms:created>
  <dcterms:modified xsi:type="dcterms:W3CDTF">2017-02-08T22:36:31Z</dcterms:modified>
</cp:coreProperties>
</file>