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7"/>
  </p:notesMasterIdLst>
  <p:handoutMasterIdLst>
    <p:handoutMasterId r:id="rId48"/>
  </p:handoutMasterIdLst>
  <p:sldIdLst>
    <p:sldId id="257" r:id="rId2"/>
    <p:sldId id="503" r:id="rId3"/>
    <p:sldId id="471" r:id="rId4"/>
    <p:sldId id="504" r:id="rId5"/>
    <p:sldId id="505" r:id="rId6"/>
    <p:sldId id="506" r:id="rId7"/>
    <p:sldId id="507" r:id="rId8"/>
    <p:sldId id="508" r:id="rId9"/>
    <p:sldId id="509" r:id="rId10"/>
    <p:sldId id="510" r:id="rId11"/>
    <p:sldId id="511" r:id="rId12"/>
    <p:sldId id="512" r:id="rId13"/>
    <p:sldId id="513" r:id="rId14"/>
    <p:sldId id="514" r:id="rId15"/>
    <p:sldId id="515" r:id="rId16"/>
    <p:sldId id="542" r:id="rId17"/>
    <p:sldId id="543" r:id="rId18"/>
    <p:sldId id="544" r:id="rId19"/>
    <p:sldId id="545" r:id="rId20"/>
    <p:sldId id="516" r:id="rId21"/>
    <p:sldId id="517" r:id="rId22"/>
    <p:sldId id="518" r:id="rId23"/>
    <p:sldId id="519" r:id="rId24"/>
    <p:sldId id="520" r:id="rId25"/>
    <p:sldId id="521" r:id="rId26"/>
    <p:sldId id="522" r:id="rId27"/>
    <p:sldId id="523" r:id="rId28"/>
    <p:sldId id="524" r:id="rId29"/>
    <p:sldId id="525" r:id="rId30"/>
    <p:sldId id="526" r:id="rId31"/>
    <p:sldId id="527" r:id="rId32"/>
    <p:sldId id="528" r:id="rId33"/>
    <p:sldId id="529" r:id="rId34"/>
    <p:sldId id="539" r:id="rId35"/>
    <p:sldId id="530" r:id="rId36"/>
    <p:sldId id="531" r:id="rId37"/>
    <p:sldId id="532" r:id="rId38"/>
    <p:sldId id="533" r:id="rId39"/>
    <p:sldId id="541" r:id="rId40"/>
    <p:sldId id="540" r:id="rId41"/>
    <p:sldId id="534" r:id="rId42"/>
    <p:sldId id="535" r:id="rId43"/>
    <p:sldId id="536" r:id="rId44"/>
    <p:sldId id="537" r:id="rId45"/>
    <p:sldId id="538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64" autoAdjust="0"/>
    <p:restoredTop sz="90586" autoAdjust="0"/>
  </p:normalViewPr>
  <p:slideViewPr>
    <p:cSldViewPr>
      <p:cViewPr varScale="1">
        <p:scale>
          <a:sx n="69" d="100"/>
          <a:sy n="69" d="100"/>
        </p:scale>
        <p:origin x="12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5B57EC8-4D06-4937-83C6-77D7DFE3FE82}" type="datetimeFigureOut">
              <a:rPr lang="en-US" altLang="en-US"/>
              <a:pPr>
                <a:defRPr/>
              </a:pPr>
              <a:t>2/9/2017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0644F39-29EA-4970-83F0-D4F9D00B85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8519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69AA8D-4429-4039-8AC3-EC508C8877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785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926DAB-4612-47C3-BF04-73F8CA53417E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428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160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298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00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48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975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506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94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377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35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9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60DE49-DD32-4099-A1F4-338E25BEA145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235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0276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3013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1708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8570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544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0578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9742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662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6219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324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8858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3193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080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4389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328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3272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4949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4875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3881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2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429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333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40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3287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41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5223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42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5811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9377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44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2443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45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699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389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95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296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892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573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F53F6-E24D-4407-9C25-FFD5FF5FE7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95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04FD1-4536-41D7-83C5-AC162C0F4F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099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D51D3-171F-4B2B-A89A-E112C6EC7D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341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F4BA0-46CB-438B-A0B7-EFA8D7C6DB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0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FB34-276C-4ECD-9146-3CF0EF8C14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58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C4090-06E9-447B-B6CD-6777F2199E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936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DE563-3E36-4710-B5F0-8A6AC06C02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636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B4DB6-EF4F-4EEB-8DF9-F74B76D350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19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DFAB2-0071-45DF-8C60-84FEC40583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4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F3F24-7FBC-4D5A-A0A7-ED2EEC3F7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2243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C6FAD-915F-4DFF-B0D8-8B244C4034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519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9E714-CC9C-4CA8-BFC3-09AAC20FC2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275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95500" y="6492875"/>
            <a:ext cx="495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156D7D1-6F03-48FB-BC04-54D4383347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6868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Chapter 8: </a:t>
            </a:r>
            <a:br>
              <a:rPr lang="en-US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en-US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Key Issue 1 – Political Geography – </a:t>
            </a:r>
            <a:r>
              <a:rPr lang="en-US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en-US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en-US" alt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676400"/>
            <a:ext cx="4440714" cy="2569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4267200"/>
            <a:ext cx="8839200" cy="2286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Boundaries </a:t>
            </a:r>
            <a:r>
              <a:rPr lang="en-US" sz="2800" dirty="0"/>
              <a:t>between Algeria, Libya, and Egypt on the north and Mali, Niger, Chad, and Sudan on the south are generally geometric. </a:t>
            </a:r>
            <a:endParaRPr lang="en-US" sz="2800" dirty="0" smtClean="0"/>
          </a:p>
          <a:p>
            <a:r>
              <a:rPr lang="en-US" sz="2800" dirty="0" smtClean="0"/>
              <a:t>These </a:t>
            </a:r>
            <a:r>
              <a:rPr lang="en-US" sz="2800" dirty="0"/>
              <a:t>boundaries can largely be attributed to the colonial legacy of Africa.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9718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Geometric Boundary: North Africa </a:t>
            </a:r>
          </a:p>
        </p:txBody>
      </p:sp>
    </p:spTree>
    <p:extLst>
      <p:ext uri="{BB962C8B-B14F-4D97-AF65-F5344CB8AC3E}">
        <p14:creationId xmlns:p14="http://schemas.microsoft.com/office/powerpoint/2010/main" val="236311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4572000"/>
            <a:ext cx="8839200" cy="20574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South Pole contains the only large landmass on Earth’s surface that is not part of a state. </a:t>
            </a:r>
            <a:endParaRPr lang="en-US" sz="2800" dirty="0" smtClean="0"/>
          </a:p>
          <a:p>
            <a:r>
              <a:rPr lang="en-US" sz="2800" dirty="0" smtClean="0"/>
              <a:t>States </a:t>
            </a:r>
            <a:r>
              <a:rPr lang="en-US" sz="2800" dirty="0"/>
              <a:t>may establish research stations there for scientific investigations, but no military activities are permitted.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9718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Geometric Boundary: South Pole </a:t>
            </a:r>
          </a:p>
        </p:txBody>
      </p:sp>
    </p:spTree>
    <p:extLst>
      <p:ext uri="{BB962C8B-B14F-4D97-AF65-F5344CB8AC3E}">
        <p14:creationId xmlns:p14="http://schemas.microsoft.com/office/powerpoint/2010/main" val="330629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6255" y="1905000"/>
            <a:ext cx="8839200" cy="2667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Physical </a:t>
            </a:r>
            <a:r>
              <a:rPr lang="en-US" sz="2800" dirty="0"/>
              <a:t>features of the landscape can be appropriate boundaries because they are easily seen, both on a map and on the ground. </a:t>
            </a:r>
            <a:endParaRPr lang="en-US" sz="2800" dirty="0" smtClean="0"/>
          </a:p>
          <a:p>
            <a:r>
              <a:rPr lang="en-US" sz="2800" dirty="0" smtClean="0"/>
              <a:t>Deserts</a:t>
            </a:r>
            <a:r>
              <a:rPr lang="en-US" sz="2800" dirty="0"/>
              <a:t>, mountains, and water are the three types of physical elements serve as physical boundaries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9718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Physical Boundaries </a:t>
            </a:r>
          </a:p>
        </p:txBody>
      </p:sp>
    </p:spTree>
    <p:extLst>
      <p:ext uri="{BB962C8B-B14F-4D97-AF65-F5344CB8AC3E}">
        <p14:creationId xmlns:p14="http://schemas.microsoft.com/office/powerpoint/2010/main" val="395573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4272048"/>
            <a:ext cx="8839200" cy="2204952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A </a:t>
            </a:r>
            <a:r>
              <a:rPr lang="en-US" sz="2800" dirty="0"/>
              <a:t>desert can act as an effective boundary, as desert terrain is generally hard to traverse and sparsely populated. </a:t>
            </a:r>
            <a:endParaRPr lang="en-US" sz="2800" dirty="0" smtClean="0"/>
          </a:p>
          <a:p>
            <a:r>
              <a:rPr lang="en-US" sz="2800" dirty="0" smtClean="0"/>
              <a:t>Desert </a:t>
            </a:r>
            <a:r>
              <a:rPr lang="en-US" sz="2800" dirty="0"/>
              <a:t>boundaries are common in North Africa and Asia</a:t>
            </a:r>
            <a:r>
              <a:rPr lang="en-US" sz="2800" dirty="0" smtClean="0"/>
              <a:t>.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Above – Chile / Bolivia- Atacama Desert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9718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Desert Boundaries </a:t>
            </a:r>
          </a:p>
        </p:txBody>
      </p:sp>
    </p:spTree>
    <p:extLst>
      <p:ext uri="{BB962C8B-B14F-4D97-AF65-F5344CB8AC3E}">
        <p14:creationId xmlns:p14="http://schemas.microsoft.com/office/powerpoint/2010/main" val="22660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505200"/>
            <a:ext cx="8839200" cy="3124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Mountains </a:t>
            </a:r>
            <a:r>
              <a:rPr lang="en-US" sz="2800" dirty="0"/>
              <a:t>can similarly be effective boundaries, especially if they are hard to traverse, are generally sparsely populated, and are permanent installations of the landscape. </a:t>
            </a:r>
            <a:endParaRPr lang="en-US" sz="2800" dirty="0" smtClean="0"/>
          </a:p>
          <a:p>
            <a:r>
              <a:rPr lang="en-US" sz="2800" dirty="0" smtClean="0"/>
              <a:t>If </a:t>
            </a:r>
            <a:r>
              <a:rPr lang="en-US" sz="2800" dirty="0"/>
              <a:t>passes are closed during winter months on account of intense storms, contact between nationalities living on opposite sides may be limited or totally impossible.  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9718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Mountain Boundaries </a:t>
            </a:r>
          </a:p>
        </p:txBody>
      </p:sp>
    </p:spTree>
    <p:extLst>
      <p:ext uri="{BB962C8B-B14F-4D97-AF65-F5344CB8AC3E}">
        <p14:creationId xmlns:p14="http://schemas.microsoft.com/office/powerpoint/2010/main" val="25356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914400"/>
            <a:ext cx="4114800" cy="4648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Rivers</a:t>
            </a:r>
            <a:r>
              <a:rPr lang="en-US" sz="2800" dirty="0"/>
              <a:t>, lakes, and oceans are the most common physical features used as physical boundaries. </a:t>
            </a:r>
            <a:endParaRPr lang="en-US" sz="2800" dirty="0" smtClean="0"/>
          </a:p>
          <a:p>
            <a:r>
              <a:rPr lang="en-US" sz="2800" dirty="0" smtClean="0"/>
              <a:t>While </a:t>
            </a:r>
            <a:r>
              <a:rPr lang="en-US" sz="2800" dirty="0"/>
              <a:t>water boundaries may seem to be permanent, the precise position of water may change over time. </a:t>
            </a:r>
            <a:endParaRPr lang="en-US" sz="2800" dirty="0" smtClean="0"/>
          </a:p>
          <a:p>
            <a:r>
              <a:rPr lang="en-US" sz="2800" dirty="0" smtClean="0"/>
              <a:t>Rio </a:t>
            </a:r>
            <a:r>
              <a:rPr lang="en-US" sz="2800" dirty="0"/>
              <a:t>Grande </a:t>
            </a:r>
            <a:r>
              <a:rPr lang="en-US" sz="2800" dirty="0" smtClean="0"/>
              <a:t>boundary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5410200" y="5257800"/>
            <a:ext cx="29718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Water Boundaries </a:t>
            </a:r>
          </a:p>
        </p:txBody>
      </p:sp>
    </p:spTree>
    <p:extLst>
      <p:ext uri="{BB962C8B-B14F-4D97-AF65-F5344CB8AC3E}">
        <p14:creationId xmlns:p14="http://schemas.microsoft.com/office/powerpoint/2010/main" val="425813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228600"/>
            <a:ext cx="4343401" cy="62484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>
                <a:solidFill>
                  <a:srgbClr val="0070C0"/>
                </a:solidFill>
              </a:rPr>
              <a:t>The origin and evolution of particular boundaries provide extremely important clues for understanding current political tensions.</a:t>
            </a:r>
          </a:p>
          <a:p>
            <a:r>
              <a:rPr lang="en-US" sz="2800" b="1" dirty="0" smtClean="0">
                <a:solidFill>
                  <a:srgbClr val="0070C0"/>
                </a:solidFill>
              </a:rPr>
              <a:t>Subsequent boundaries </a:t>
            </a:r>
            <a:r>
              <a:rPr lang="en-US" sz="2800" dirty="0" smtClean="0">
                <a:solidFill>
                  <a:srgbClr val="0070C0"/>
                </a:solidFill>
              </a:rPr>
              <a:t>are drawn after a population has established itself and respect existing spatial patterns of certain social, </a:t>
            </a:r>
            <a:r>
              <a:rPr lang="en-US" sz="2800" dirty="0">
                <a:solidFill>
                  <a:srgbClr val="0070C0"/>
                </a:solidFill>
              </a:rPr>
              <a:t>c</a:t>
            </a:r>
            <a:r>
              <a:rPr lang="en-US" sz="2800" dirty="0" smtClean="0">
                <a:solidFill>
                  <a:srgbClr val="0070C0"/>
                </a:solidFill>
              </a:rPr>
              <a:t>ultural and ethnic groups.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5410200" y="5257800"/>
            <a:ext cx="29718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Subsequent Boundaries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85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381000"/>
            <a:ext cx="4038600" cy="5181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>
                <a:solidFill>
                  <a:srgbClr val="0070C0"/>
                </a:solidFill>
              </a:rPr>
              <a:t>When a boundary is given a region before it is populated, it is called an </a:t>
            </a:r>
            <a:r>
              <a:rPr lang="en-US" sz="2800" b="1" dirty="0" smtClean="0">
                <a:solidFill>
                  <a:srgbClr val="0070C0"/>
                </a:solidFill>
              </a:rPr>
              <a:t>antecedent boundary.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Carries little significance until area becomes more populated.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Ex. – Western boundary between U.S. and Canada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5410200" y="5257800"/>
            <a:ext cx="35052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Antecedent</a:t>
            </a: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Boundaries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381000"/>
            <a:ext cx="4895850" cy="330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228600"/>
            <a:ext cx="4191000" cy="6172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>
                <a:solidFill>
                  <a:srgbClr val="0070C0"/>
                </a:solidFill>
              </a:rPr>
              <a:t>The opposite of antecedent, is </a:t>
            </a:r>
            <a:r>
              <a:rPr lang="en-US" sz="2800" b="1" dirty="0" smtClean="0">
                <a:solidFill>
                  <a:srgbClr val="0070C0"/>
                </a:solidFill>
              </a:rPr>
              <a:t>superimposed boundaries </a:t>
            </a:r>
            <a:r>
              <a:rPr lang="en-US" sz="2800" dirty="0" smtClean="0">
                <a:solidFill>
                  <a:srgbClr val="0070C0"/>
                </a:solidFill>
              </a:rPr>
              <a:t>which are drawn after a population has been settle in an area and do not pay much attention to the social, cultural and ethnic compositions of the people they divide.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Ex. – boundaries of Africa during colonialism still remain.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5334000" y="5257800"/>
            <a:ext cx="35814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Superimposed</a:t>
            </a: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Boundaries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39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609600"/>
            <a:ext cx="3352800" cy="35814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>
                <a:solidFill>
                  <a:srgbClr val="0070C0"/>
                </a:solidFill>
              </a:rPr>
              <a:t>A relic boundary is a national border that no longer exists, but has left some imprint on the local or environmental geography.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953000" y="5029200"/>
            <a:ext cx="35814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Relic Boundaries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2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Key Issue #3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14400"/>
            <a:ext cx="8763000" cy="4495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4000" b="1" dirty="0" smtClean="0"/>
              <a:t>Where </a:t>
            </a:r>
            <a:r>
              <a:rPr lang="en-US" sz="4000" b="1" dirty="0"/>
              <a:t>Are Ethnicities Distributed</a:t>
            </a:r>
            <a:r>
              <a:rPr lang="en-US" sz="4000" b="1" dirty="0" smtClean="0"/>
              <a:t>?</a:t>
            </a:r>
          </a:p>
          <a:p>
            <a:pPr marL="0" indent="0" algn="ctr" eaLnBrk="1" hangingPunct="1">
              <a:buNone/>
              <a:defRPr/>
            </a:pPr>
            <a:endParaRPr lang="en-US" altLang="en-US" sz="1200" dirty="0" smtClean="0">
              <a:latin typeface="Bookman Old Style" panose="02050604050505020204" pitchFamily="18" charset="0"/>
            </a:endParaRPr>
          </a:p>
          <a:p>
            <a:r>
              <a:rPr lang="en-US" sz="2000" b="1" dirty="0"/>
              <a:t>Learning Outcome 8.3.1:	</a:t>
            </a:r>
            <a:r>
              <a:rPr lang="en-US" sz="2000" dirty="0"/>
              <a:t>Describe the types of cultural boundaries </a:t>
            </a:r>
            <a:r>
              <a:rPr lang="en-US" sz="2000" dirty="0" smtClean="0"/>
              <a:t>					between </a:t>
            </a:r>
            <a:r>
              <a:rPr lang="en-US" sz="2000" dirty="0"/>
              <a:t>states. </a:t>
            </a:r>
          </a:p>
          <a:p>
            <a:r>
              <a:rPr lang="en-US" sz="2000" b="1" dirty="0"/>
              <a:t>Learning Outcome 8.3.2:	</a:t>
            </a:r>
            <a:r>
              <a:rPr lang="en-US" sz="2000" dirty="0"/>
              <a:t>Describe the types of physical boundaries </a:t>
            </a:r>
            <a:r>
              <a:rPr lang="en-US" sz="2000" dirty="0" smtClean="0"/>
              <a:t>					between </a:t>
            </a:r>
            <a:r>
              <a:rPr lang="en-US" sz="2000" dirty="0"/>
              <a:t>states.</a:t>
            </a:r>
          </a:p>
          <a:p>
            <a:r>
              <a:rPr lang="en-US" sz="2000" b="1" dirty="0"/>
              <a:t>Learning Outcome 8.3.3:	</a:t>
            </a:r>
            <a:r>
              <a:rPr lang="en-US" sz="2000" dirty="0"/>
              <a:t>Describe types of physical boundaries between </a:t>
            </a:r>
            <a:r>
              <a:rPr lang="en-US" sz="2000" dirty="0" smtClean="0"/>
              <a:t>				states</a:t>
            </a:r>
            <a:r>
              <a:rPr lang="en-US" sz="2000" dirty="0"/>
              <a:t>.</a:t>
            </a:r>
          </a:p>
          <a:p>
            <a:r>
              <a:rPr lang="en-US" sz="2000" b="1" dirty="0"/>
              <a:t>Learning Outcome 8.3.4:	</a:t>
            </a:r>
            <a:r>
              <a:rPr lang="en-US" sz="2000" dirty="0"/>
              <a:t>Describe the five shapes of states.</a:t>
            </a:r>
          </a:p>
          <a:p>
            <a:r>
              <a:rPr lang="en-US" sz="2000" b="1" dirty="0"/>
              <a:t>Learning Outcome 8.3.6:	</a:t>
            </a:r>
            <a:r>
              <a:rPr lang="en-US" sz="2000" dirty="0"/>
              <a:t>Explain the concept of gerrymandering and </a:t>
            </a:r>
            <a:r>
              <a:rPr lang="en-US" sz="2000" dirty="0" smtClean="0"/>
              <a:t>					three </a:t>
            </a:r>
            <a:r>
              <a:rPr lang="en-US" sz="2000" dirty="0"/>
              <a:t>ways it is done.</a:t>
            </a:r>
          </a:p>
          <a:p>
            <a:r>
              <a:rPr lang="en-US" sz="2000" b="1" dirty="0"/>
              <a:t>Learning Outcome 8.3.7:</a:t>
            </a:r>
            <a:r>
              <a:rPr lang="en-US" sz="2000" dirty="0"/>
              <a:t>	Describe examples of gerrymandering.</a:t>
            </a:r>
          </a:p>
        </p:txBody>
      </p:sp>
    </p:spTree>
    <p:extLst>
      <p:ext uri="{BB962C8B-B14F-4D97-AF65-F5344CB8AC3E}">
        <p14:creationId xmlns:p14="http://schemas.microsoft.com/office/powerpoint/2010/main" val="298158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048000"/>
            <a:ext cx="8839200" cy="2362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Law of the Sea identifies three types of water boundaries:</a:t>
            </a:r>
          </a:p>
          <a:p>
            <a:pPr lvl="0"/>
            <a:r>
              <a:rPr lang="en-US" sz="2800" dirty="0"/>
              <a:t>Territorial waters. Up to 12 nautical miles from shore, a state may set laws regulating passage by ships registered in other states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9718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The Law of the Sea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604" y="282005"/>
            <a:ext cx="5562996" cy="265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6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276600"/>
            <a:ext cx="8839200" cy="3352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lvl="0"/>
            <a:r>
              <a:rPr lang="en-US" sz="2400" dirty="0" smtClean="0"/>
              <a:t>Contiguous zone -between </a:t>
            </a:r>
            <a:r>
              <a:rPr lang="en-US" sz="2400" dirty="0"/>
              <a:t>12 and 24 nautical miles from shore, a state may enforce laws concerning pollution, taxation, customs, and immigration. </a:t>
            </a:r>
          </a:p>
          <a:p>
            <a:pPr lvl="0"/>
            <a:r>
              <a:rPr lang="en-US" sz="2400" dirty="0"/>
              <a:t>Exclusive economic </a:t>
            </a:r>
            <a:r>
              <a:rPr lang="en-US" sz="2400" dirty="0" smtClean="0"/>
              <a:t>zone - between </a:t>
            </a:r>
            <a:r>
              <a:rPr lang="en-US" sz="2400" dirty="0"/>
              <a:t>24 and 200 nautical miles, a state has the sole right to the fish and other marine life. </a:t>
            </a:r>
          </a:p>
          <a:p>
            <a:r>
              <a:rPr lang="en-US" sz="2400" dirty="0"/>
              <a:t>Disputes </a:t>
            </a:r>
            <a:r>
              <a:rPr lang="en-US" sz="2400" dirty="0" smtClean="0"/>
              <a:t>= International </a:t>
            </a:r>
            <a:r>
              <a:rPr lang="en-US" sz="2400" dirty="0"/>
              <a:t>Court of </a:t>
            </a:r>
            <a:r>
              <a:rPr lang="en-US" sz="2400" dirty="0" smtClean="0"/>
              <a:t>Justice - primary </a:t>
            </a:r>
            <a:r>
              <a:rPr lang="en-US" sz="2400" dirty="0"/>
              <a:t>judicial branch of the United Nations (UN). </a:t>
            </a:r>
            <a:endParaRPr lang="en-US" sz="2400" dirty="0" smtClean="0"/>
          </a:p>
          <a:p>
            <a:r>
              <a:rPr lang="en-US" sz="2400" dirty="0" smtClean="0"/>
              <a:t>Seated </a:t>
            </a:r>
            <a:r>
              <a:rPr lang="en-US" sz="2400" dirty="0"/>
              <a:t>in the Peace Palace in The Hague, </a:t>
            </a:r>
            <a:r>
              <a:rPr lang="en-US" sz="2400" dirty="0" smtClean="0"/>
              <a:t>Netherlands.</a:t>
            </a:r>
            <a:endParaRPr lang="en-US" sz="24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9718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Bookman Old Style" panose="02050604050505020204" pitchFamily="18" charset="0"/>
              </a:rPr>
              <a:t>The Law of the Sea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41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1" y="1676400"/>
            <a:ext cx="4038600" cy="3886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shape of a state controls the length of its boundaries with other states. </a:t>
            </a:r>
            <a:endParaRPr lang="en-US" sz="2800" dirty="0" smtClean="0"/>
          </a:p>
          <a:p>
            <a:r>
              <a:rPr lang="en-US" sz="2800" dirty="0" smtClean="0"/>
              <a:t>Therefore</a:t>
            </a:r>
            <a:r>
              <a:rPr lang="en-US" sz="2800" dirty="0"/>
              <a:t>, the shape affects the potential for communication and conflict with neighbors</a:t>
            </a:r>
            <a:r>
              <a:rPr lang="en-US" sz="2800" dirty="0" smtClean="0"/>
              <a:t>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9718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Shape of States </a:t>
            </a:r>
          </a:p>
        </p:txBody>
      </p:sp>
    </p:spTree>
    <p:extLst>
      <p:ext uri="{BB962C8B-B14F-4D97-AF65-F5344CB8AC3E}">
        <p14:creationId xmlns:p14="http://schemas.microsoft.com/office/powerpoint/2010/main" val="112828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5473" y="1447800"/>
            <a:ext cx="5721927" cy="5029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shape is also a part of its unique identity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Beyond its position as a centripetal force, the shape of a state can impact the degree of successful of internal administration and can affect social unity. </a:t>
            </a:r>
            <a:endParaRPr lang="en-US" sz="2800" dirty="0" smtClean="0"/>
          </a:p>
          <a:p>
            <a:r>
              <a:rPr lang="en-US" sz="2800" dirty="0" smtClean="0"/>
              <a:t>States </a:t>
            </a:r>
            <a:r>
              <a:rPr lang="en-US" sz="2800" dirty="0"/>
              <a:t>may take on one of five basic shapes: compact, elongated, prorupted, fragmented, or perforated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9718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Shape of States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327" y="1454727"/>
            <a:ext cx="3136323" cy="358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8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352800"/>
            <a:ext cx="8839200" cy="3276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In </a:t>
            </a:r>
            <a:r>
              <a:rPr lang="en-US" sz="2800" dirty="0"/>
              <a:t>a </a:t>
            </a:r>
            <a:r>
              <a:rPr lang="en-US" sz="2800" b="1" dirty="0"/>
              <a:t>compact state</a:t>
            </a:r>
            <a:r>
              <a:rPr lang="en-US" sz="2800" dirty="0"/>
              <a:t>, the distance from the center to any boundary does not vary significantly.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ideal theoretical compact state would be shaped like a circle, with the capital at the center and with the shortest possible boundary to defend. </a:t>
            </a:r>
            <a:endParaRPr lang="en-US" sz="2800" dirty="0" smtClean="0"/>
          </a:p>
          <a:p>
            <a:r>
              <a:rPr lang="en-US" sz="2800" dirty="0" smtClean="0"/>
              <a:t>A </a:t>
            </a:r>
            <a:r>
              <a:rPr lang="en-US" sz="2800" dirty="0"/>
              <a:t>compact state has efficient communication and transportation</a:t>
            </a:r>
            <a:r>
              <a:rPr lang="en-US" sz="2800" dirty="0" smtClean="0"/>
              <a:t>. (Belgium – 141 miles wide)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9718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Compact States: Efficient </a:t>
            </a:r>
          </a:p>
        </p:txBody>
      </p:sp>
    </p:spTree>
    <p:extLst>
      <p:ext uri="{BB962C8B-B14F-4D97-AF65-F5344CB8AC3E}">
        <p14:creationId xmlns:p14="http://schemas.microsoft.com/office/powerpoint/2010/main" val="307197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352800"/>
            <a:ext cx="8839200" cy="3276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An </a:t>
            </a:r>
            <a:r>
              <a:rPr lang="en-US" sz="2800" b="1" dirty="0"/>
              <a:t>elongated</a:t>
            </a:r>
            <a:r>
              <a:rPr lang="en-US" sz="2800" dirty="0"/>
              <a:t> </a:t>
            </a:r>
            <a:r>
              <a:rPr lang="en-US" sz="2800" b="1" dirty="0"/>
              <a:t>state</a:t>
            </a:r>
            <a:r>
              <a:rPr lang="en-US" sz="2800" dirty="0"/>
              <a:t> has a long and narrow shape. </a:t>
            </a:r>
            <a:endParaRPr lang="en-US" sz="2800" dirty="0" smtClean="0"/>
          </a:p>
          <a:p>
            <a:r>
              <a:rPr lang="en-US" sz="2800" dirty="0" smtClean="0"/>
              <a:t>Elongated </a:t>
            </a:r>
            <a:r>
              <a:rPr lang="en-US" sz="2800" dirty="0"/>
              <a:t>states may suffer from poor internal communications. </a:t>
            </a:r>
            <a:endParaRPr lang="en-US" sz="2800" dirty="0" smtClean="0"/>
          </a:p>
          <a:p>
            <a:r>
              <a:rPr lang="en-US" sz="2800" dirty="0" smtClean="0"/>
              <a:t>A </a:t>
            </a:r>
            <a:r>
              <a:rPr lang="en-US" sz="2800" dirty="0"/>
              <a:t>region located at an extreme end of the elongation might be isolated from the capital, which is usually placed near the center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9718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Elongated States: Potential Isolation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777" y="267711"/>
            <a:ext cx="60007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6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429000"/>
            <a:ext cx="8839200" cy="28194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An </a:t>
            </a:r>
            <a:r>
              <a:rPr lang="en-US" sz="2800" dirty="0"/>
              <a:t>otherwise compact state with a large projecting extension is a </a:t>
            </a:r>
            <a:r>
              <a:rPr lang="en-US" sz="2800" b="1" dirty="0"/>
              <a:t>prorupted state</a:t>
            </a:r>
            <a:r>
              <a:rPr lang="en-US" sz="2800" dirty="0"/>
              <a:t>. </a:t>
            </a:r>
            <a:endParaRPr lang="en-US" sz="2800" dirty="0" smtClean="0"/>
          </a:p>
          <a:p>
            <a:r>
              <a:rPr lang="en-US" sz="2800" dirty="0" smtClean="0"/>
              <a:t>Proruptions </a:t>
            </a:r>
            <a:r>
              <a:rPr lang="en-US" sz="2800" dirty="0"/>
              <a:t>can provide a state with access to a resource, such as water. </a:t>
            </a:r>
            <a:endParaRPr lang="en-US" sz="2800" dirty="0" smtClean="0"/>
          </a:p>
          <a:p>
            <a:r>
              <a:rPr lang="en-US" sz="2800" dirty="0" smtClean="0"/>
              <a:t>Proruptions </a:t>
            </a:r>
            <a:r>
              <a:rPr lang="en-US" sz="2800" dirty="0"/>
              <a:t>are also used to separate two states that would otherwise share a boundary.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9718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Prorupted States: Access or Disruption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918" y="57150"/>
            <a:ext cx="4561257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733800"/>
            <a:ext cx="8839200" cy="2971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A </a:t>
            </a:r>
            <a:r>
              <a:rPr lang="en-US" sz="2800" dirty="0"/>
              <a:t>state that completely surrounds another one is a </a:t>
            </a:r>
            <a:r>
              <a:rPr lang="en-US" sz="2800" b="1" dirty="0"/>
              <a:t>perforated state</a:t>
            </a:r>
            <a:r>
              <a:rPr lang="en-US" sz="2800" dirty="0"/>
              <a:t>. </a:t>
            </a:r>
            <a:endParaRPr lang="en-US" sz="2800" dirty="0" smtClean="0"/>
          </a:p>
          <a:p>
            <a:r>
              <a:rPr lang="en-US" sz="2800" dirty="0" smtClean="0"/>
              <a:t>In </a:t>
            </a:r>
            <a:r>
              <a:rPr lang="en-US" sz="2800" dirty="0"/>
              <a:t>this situation, the state that is surrounded may face problems of dependence on, or interference from, the surrounding state. </a:t>
            </a:r>
            <a:endParaRPr lang="en-US" sz="2800" dirty="0" smtClean="0"/>
          </a:p>
          <a:p>
            <a:r>
              <a:rPr lang="en-US" sz="2800" dirty="0" smtClean="0"/>
              <a:t>South </a:t>
            </a:r>
            <a:r>
              <a:rPr lang="en-US" sz="2800" dirty="0"/>
              <a:t>Africa completely surrounds the state of Lesotho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9718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Perforated States: South Africa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372" y="90055"/>
            <a:ext cx="4446577" cy="34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1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733800"/>
            <a:ext cx="8839200" cy="2895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A </a:t>
            </a:r>
            <a:r>
              <a:rPr lang="en-US" sz="2800" b="1" dirty="0"/>
              <a:t>fragmented state </a:t>
            </a:r>
            <a:r>
              <a:rPr lang="en-US" sz="2800" dirty="0"/>
              <a:t>includes several discontinuous pieces of territory. </a:t>
            </a:r>
            <a:endParaRPr lang="en-US" sz="2800" dirty="0" smtClean="0"/>
          </a:p>
          <a:p>
            <a:r>
              <a:rPr lang="en-US" sz="2800" dirty="0" smtClean="0"/>
              <a:t>Fragmented </a:t>
            </a:r>
            <a:r>
              <a:rPr lang="en-US" sz="2800" dirty="0"/>
              <a:t>states separated by water can face problems and costs associated with communications and maintaining national </a:t>
            </a:r>
            <a:r>
              <a:rPr lang="en-US" sz="2800" dirty="0" smtClean="0"/>
              <a:t>unity and issues within the states </a:t>
            </a:r>
            <a:r>
              <a:rPr lang="en-US" sz="2800" dirty="0"/>
              <a:t>in between the fragments.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0480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Fragmented States: Problematic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52400"/>
            <a:ext cx="3333750" cy="346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3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0783"/>
            <a:ext cx="5105400" cy="6456217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/>
              <a:t>Landlocked states have difficulty engaging in international trade because they lack direct access to the ocean. </a:t>
            </a:r>
            <a:endParaRPr lang="en-US" sz="2800" dirty="0" smtClean="0"/>
          </a:p>
          <a:p>
            <a:r>
              <a:rPr lang="en-US" sz="2800" dirty="0" smtClean="0"/>
              <a:t>A </a:t>
            </a:r>
            <a:r>
              <a:rPr lang="en-US" sz="2800" dirty="0"/>
              <a:t>landlocked state is completely surrounded by other </a:t>
            </a:r>
            <a:r>
              <a:rPr lang="en-US" sz="2800" dirty="0" smtClean="0"/>
              <a:t>countries and most </a:t>
            </a:r>
            <a:r>
              <a:rPr lang="en-US" sz="2800" dirty="0"/>
              <a:t>common in Africa, </a:t>
            </a:r>
            <a:r>
              <a:rPr lang="en-US" sz="2800" dirty="0" smtClean="0"/>
              <a:t>(14 </a:t>
            </a:r>
            <a:r>
              <a:rPr lang="en-US" sz="2800" dirty="0"/>
              <a:t>of </a:t>
            </a:r>
            <a:r>
              <a:rPr lang="en-US" sz="2800" dirty="0" smtClean="0"/>
              <a:t>54). </a:t>
            </a:r>
          </a:p>
          <a:p>
            <a:r>
              <a:rPr lang="en-US" sz="2800" dirty="0" smtClean="0"/>
              <a:t>The </a:t>
            </a:r>
            <a:r>
              <a:rPr lang="en-US" sz="2800" dirty="0"/>
              <a:t>prevalence of landlocked states in Africa is a remnant of the colonial </a:t>
            </a:r>
            <a:r>
              <a:rPr lang="en-US" sz="2800" dirty="0" smtClean="0"/>
              <a:t>era - Forcing </a:t>
            </a:r>
            <a:r>
              <a:rPr lang="en-US" sz="2800" dirty="0"/>
              <a:t>states </a:t>
            </a:r>
            <a:r>
              <a:rPr lang="en-US" sz="2800" dirty="0" smtClean="0"/>
              <a:t>to </a:t>
            </a:r>
            <a:r>
              <a:rPr lang="en-US" sz="2800" dirty="0"/>
              <a:t>cooperate with neighboring states that have seaports.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5791200" y="4724400"/>
            <a:ext cx="3048000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Landlocked States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392" y="20783"/>
            <a:ext cx="4043463" cy="424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9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905000"/>
            <a:ext cx="5562600" cy="4876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A </a:t>
            </a:r>
            <a:r>
              <a:rPr lang="en-US" sz="2800" b="1" dirty="0"/>
              <a:t>boundary</a:t>
            </a:r>
            <a:r>
              <a:rPr lang="en-US" sz="2800" dirty="0"/>
              <a:t> is an invisible line that marks the extent of a state’s territory. </a:t>
            </a:r>
            <a:endParaRPr lang="en-US" sz="2800" dirty="0" smtClean="0"/>
          </a:p>
          <a:p>
            <a:r>
              <a:rPr lang="en-US" sz="2800" dirty="0" smtClean="0"/>
              <a:t>Historically</a:t>
            </a:r>
            <a:r>
              <a:rPr lang="en-US" sz="2800" dirty="0"/>
              <a:t>, frontiers rather than boundaries separated states. </a:t>
            </a:r>
            <a:endParaRPr lang="en-US" sz="2800" dirty="0" smtClean="0"/>
          </a:p>
          <a:p>
            <a:r>
              <a:rPr lang="en-US" sz="2800" dirty="0" smtClean="0"/>
              <a:t>A </a:t>
            </a:r>
            <a:r>
              <a:rPr lang="en-US" sz="2800" b="1" dirty="0"/>
              <a:t>frontier </a:t>
            </a:r>
            <a:r>
              <a:rPr lang="en-US" sz="2800" dirty="0"/>
              <a:t>is a zone where no state exercises complete political control. </a:t>
            </a:r>
            <a:endParaRPr lang="en-US" sz="2800" dirty="0" smtClean="0"/>
          </a:p>
          <a:p>
            <a:r>
              <a:rPr lang="en-US" sz="2800" dirty="0" smtClean="0"/>
              <a:t>Frontiers </a:t>
            </a:r>
            <a:r>
              <a:rPr lang="en-US" sz="2800" dirty="0"/>
              <a:t>between states have been replaced by boundaries</a:t>
            </a:r>
            <a:r>
              <a:rPr lang="en-US" sz="2800" dirty="0" smtClean="0"/>
              <a:t>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46482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Key Issue 3: Why Do Boundaries Cause Problems?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685800"/>
            <a:ext cx="3067050" cy="400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657600"/>
            <a:ext cx="8839200" cy="2895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A </a:t>
            </a:r>
            <a:r>
              <a:rPr lang="en-US" sz="2800" dirty="0"/>
              <a:t>state has two types of government: a national government and local governments. </a:t>
            </a:r>
            <a:endParaRPr lang="en-US" sz="2800" dirty="0" smtClean="0"/>
          </a:p>
          <a:p>
            <a:r>
              <a:rPr lang="en-US" sz="2800" dirty="0" smtClean="0"/>
              <a:t>At </a:t>
            </a:r>
            <a:r>
              <a:rPr lang="en-US" sz="2800" dirty="0"/>
              <a:t>the national scale, a government can be more or less democratic. </a:t>
            </a:r>
            <a:endParaRPr lang="en-US" sz="2800" dirty="0" smtClean="0"/>
          </a:p>
          <a:p>
            <a:r>
              <a:rPr lang="en-US" sz="2800" dirty="0" smtClean="0"/>
              <a:t>At </a:t>
            </a:r>
            <a:r>
              <a:rPr lang="en-US" sz="2800" dirty="0"/>
              <a:t>the local scale, the national government can determine how much power to allocate to local </a:t>
            </a:r>
            <a:r>
              <a:rPr lang="en-US" sz="2800" dirty="0" smtClean="0"/>
              <a:t>gov.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25971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Governing States </a:t>
            </a:r>
          </a:p>
        </p:txBody>
      </p:sp>
    </p:spTree>
    <p:extLst>
      <p:ext uri="{BB962C8B-B14F-4D97-AF65-F5344CB8AC3E}">
        <p14:creationId xmlns:p14="http://schemas.microsoft.com/office/powerpoint/2010/main" val="67651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539098"/>
            <a:ext cx="8839200" cy="2861702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A </a:t>
            </a:r>
            <a:r>
              <a:rPr lang="en-US" sz="2800" b="1" dirty="0"/>
              <a:t>democracy</a:t>
            </a:r>
            <a:r>
              <a:rPr lang="en-US" sz="2800" dirty="0"/>
              <a:t> is a country in which citizens elect leaders and can run for office. </a:t>
            </a:r>
            <a:endParaRPr lang="en-US" sz="2800" dirty="0" smtClean="0"/>
          </a:p>
          <a:p>
            <a:r>
              <a:rPr lang="en-US" sz="2800" dirty="0" smtClean="0"/>
              <a:t>An </a:t>
            </a:r>
            <a:r>
              <a:rPr lang="en-US" sz="2800" b="1" dirty="0"/>
              <a:t>autocracy</a:t>
            </a:r>
            <a:r>
              <a:rPr lang="en-US" sz="2800" dirty="0"/>
              <a:t> is a country that is run according to the interests of the ruler rather than the people. </a:t>
            </a:r>
            <a:endParaRPr lang="en-US" sz="2800" dirty="0" smtClean="0"/>
          </a:p>
          <a:p>
            <a:r>
              <a:rPr lang="en-US" sz="2800" dirty="0" smtClean="0"/>
              <a:t>An </a:t>
            </a:r>
            <a:r>
              <a:rPr lang="en-US" sz="2800" b="1" dirty="0" err="1"/>
              <a:t>anocracy</a:t>
            </a:r>
            <a:r>
              <a:rPr lang="en-US" sz="2800" b="1" dirty="0"/>
              <a:t> </a:t>
            </a:r>
            <a:r>
              <a:rPr lang="en-US" sz="2800" dirty="0"/>
              <a:t>is country that is not fully democratic or fully autocratic, but </a:t>
            </a:r>
            <a:r>
              <a:rPr lang="en-US" sz="2800" dirty="0" smtClean="0"/>
              <a:t>displays </a:t>
            </a:r>
            <a:r>
              <a:rPr lang="en-US" sz="2800" dirty="0"/>
              <a:t>a mix of the two types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687386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National Scale: Regime Types </a:t>
            </a:r>
          </a:p>
        </p:txBody>
      </p:sp>
    </p:spTree>
    <p:extLst>
      <p:ext uri="{BB962C8B-B14F-4D97-AF65-F5344CB8AC3E}">
        <p14:creationId xmlns:p14="http://schemas.microsoft.com/office/powerpoint/2010/main" val="17950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429000"/>
            <a:ext cx="8839200" cy="2362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Democracies </a:t>
            </a:r>
            <a:r>
              <a:rPr lang="en-US" sz="2800" dirty="0"/>
              <a:t>and autocracies differ in three essential elements: selection of leaders, citizen participation, and checks and balances.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Arab Spring shows how the world is becoming more democratic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88392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National Scale: Regime Types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8" y="1066800"/>
            <a:ext cx="9116291" cy="210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5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590800"/>
            <a:ext cx="8839200" cy="3048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State </a:t>
            </a:r>
            <a:r>
              <a:rPr lang="en-US" sz="2800" dirty="0"/>
              <a:t>organization of internal territory falls into a continuum from a unitary state</a:t>
            </a:r>
            <a:r>
              <a:rPr lang="en-US" sz="2800" b="1" dirty="0"/>
              <a:t> </a:t>
            </a:r>
            <a:r>
              <a:rPr lang="en-US" sz="2800" dirty="0"/>
              <a:t>and a federal state. </a:t>
            </a:r>
            <a:endParaRPr lang="en-US" sz="2800" dirty="0" smtClean="0"/>
          </a:p>
          <a:p>
            <a:r>
              <a:rPr lang="en-US" sz="2800" dirty="0" smtClean="0"/>
              <a:t>A </a:t>
            </a:r>
            <a:r>
              <a:rPr lang="en-US" sz="2800" b="1" dirty="0"/>
              <a:t>unitary state</a:t>
            </a:r>
            <a:r>
              <a:rPr lang="en-US" sz="2800" dirty="0"/>
              <a:t> places most power in the hands of central government officials. </a:t>
            </a:r>
            <a:endParaRPr lang="en-US" sz="2800" dirty="0" smtClean="0"/>
          </a:p>
          <a:p>
            <a:r>
              <a:rPr lang="en-US" sz="2800" dirty="0" smtClean="0"/>
              <a:t>A </a:t>
            </a:r>
            <a:r>
              <a:rPr lang="en-US" sz="2800" b="1" dirty="0"/>
              <a:t>federal state</a:t>
            </a:r>
            <a:r>
              <a:rPr lang="en-US" sz="2800" dirty="0"/>
              <a:t> allocates strong power to units of local government within the country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0480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Local Scale: Unitary and Federal States </a:t>
            </a:r>
          </a:p>
        </p:txBody>
      </p:sp>
    </p:spTree>
    <p:extLst>
      <p:ext uri="{BB962C8B-B14F-4D97-AF65-F5344CB8AC3E}">
        <p14:creationId xmlns:p14="http://schemas.microsoft.com/office/powerpoint/2010/main" val="151784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590800"/>
            <a:ext cx="8839200" cy="3810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>
                <a:solidFill>
                  <a:srgbClr val="0070C0"/>
                </a:solidFill>
              </a:rPr>
              <a:t>Under federalism, governments bestow autonomous powers upon their local territories rather than centrally controlling the entire country.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These governments are called federal states.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U.S., Canada and Mexico are all federal states – designating a certain level of political power to local areas, allowing voting individuals greater influence on political processes.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687386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National Scale: Regime Types </a:t>
            </a:r>
          </a:p>
        </p:txBody>
      </p:sp>
    </p:spTree>
    <p:extLst>
      <p:ext uri="{BB962C8B-B14F-4D97-AF65-F5344CB8AC3E}">
        <p14:creationId xmlns:p14="http://schemas.microsoft.com/office/powerpoint/2010/main" val="340067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971800"/>
            <a:ext cx="8839200" cy="3657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unitary government system works best in nation-states characterized by few internal cultural differences and a strong sense of national unity. </a:t>
            </a:r>
            <a:endParaRPr lang="en-US" sz="2800" dirty="0" smtClean="0"/>
          </a:p>
          <a:p>
            <a:r>
              <a:rPr lang="en-US" sz="2800" dirty="0" smtClean="0"/>
              <a:t>Smaller </a:t>
            </a:r>
            <a:r>
              <a:rPr lang="en-US" sz="2800" dirty="0"/>
              <a:t>states are also more likely to adopt a unitary government system. </a:t>
            </a:r>
            <a:endParaRPr lang="en-US" sz="2800" dirty="0" smtClean="0"/>
          </a:p>
          <a:p>
            <a:r>
              <a:rPr lang="en-US" sz="2800" dirty="0" smtClean="0"/>
              <a:t>Some </a:t>
            </a:r>
            <a:r>
              <a:rPr lang="en-US" sz="2800" dirty="0"/>
              <a:t>multinational states have adopted unitary systems so that the values of one nationality can be imposed on others, such as in Kenya and Rwanda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59080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Unitary States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52400"/>
            <a:ext cx="3429000" cy="279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6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6255" y="3733800"/>
            <a:ext cx="8839200" cy="1905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Local </a:t>
            </a:r>
            <a:r>
              <a:rPr lang="en-US" sz="2800" dirty="0"/>
              <a:t>government poses considerable authority to adopt their own laws in a federal state.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federal system empowers different nationalities, especially if they live in separate regions of the country.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59080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Federal States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4259" y="152400"/>
            <a:ext cx="6401196" cy="333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9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733800"/>
            <a:ext cx="8839200" cy="24384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federal system is more suitable for large states because the national capital may be too remote to provide effective control over isolated regions. </a:t>
            </a:r>
            <a:endParaRPr lang="en-US" sz="2800" dirty="0" smtClean="0"/>
          </a:p>
          <a:p>
            <a:r>
              <a:rPr lang="en-US" sz="2800" dirty="0" smtClean="0"/>
              <a:t>Most </a:t>
            </a:r>
            <a:r>
              <a:rPr lang="en-US" sz="2800" dirty="0"/>
              <a:t>of the world’s large states are federal, including Russia, Canada, the United States, Brazil, and India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59080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Federal States </a:t>
            </a:r>
          </a:p>
        </p:txBody>
      </p:sp>
    </p:spTree>
    <p:extLst>
      <p:ext uri="{BB962C8B-B14F-4D97-AF65-F5344CB8AC3E}">
        <p14:creationId xmlns:p14="http://schemas.microsoft.com/office/powerpoint/2010/main" val="187680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685309"/>
            <a:ext cx="8839200" cy="2895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>
                <a:solidFill>
                  <a:srgbClr val="0070C0"/>
                </a:solidFill>
              </a:rPr>
              <a:t>Geographic organization of the state into locally governed areas has dramatic implication for individual representation.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Congressional representatives serve the people from their own home district.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Even our Presidents are chosen by a state-by-state basis.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51460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Electoral Geography </a:t>
            </a:r>
          </a:p>
        </p:txBody>
      </p:sp>
    </p:spTree>
    <p:extLst>
      <p:ext uri="{BB962C8B-B14F-4D97-AF65-F5344CB8AC3E}">
        <p14:creationId xmlns:p14="http://schemas.microsoft.com/office/powerpoint/2010/main" val="158105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657600"/>
            <a:ext cx="8839200" cy="2895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>
                <a:solidFill>
                  <a:srgbClr val="0070C0"/>
                </a:solidFill>
              </a:rPr>
              <a:t>In 2000, Al Gore won the popular vote, but lost the electoral vote to George W. Bush.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In 2016, Hillary Clinton won the popular vote.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The Electoral college consists of a specific number of electors from each state – (Why? – Slavery 3/5)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51460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Electoral Geography </a:t>
            </a:r>
          </a:p>
        </p:txBody>
      </p:sp>
    </p:spTree>
    <p:extLst>
      <p:ext uri="{BB962C8B-B14F-4D97-AF65-F5344CB8AC3E}">
        <p14:creationId xmlns:p14="http://schemas.microsoft.com/office/powerpoint/2010/main" val="352054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048000"/>
            <a:ext cx="8839200" cy="35814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Boundaries </a:t>
            </a:r>
            <a:r>
              <a:rPr lang="en-US" sz="2800" dirty="0"/>
              <a:t>may be classified into three categories: </a:t>
            </a:r>
          </a:p>
          <a:p>
            <a:pPr lvl="0"/>
            <a:r>
              <a:rPr lang="en-US" sz="2800" dirty="0"/>
              <a:t>Cultural boundaries follow the distribution of cultural features. </a:t>
            </a:r>
          </a:p>
          <a:p>
            <a:pPr lvl="0"/>
            <a:r>
              <a:rPr lang="en-US" sz="2800" dirty="0"/>
              <a:t>Geometric boundaries are based on human constructs, such as straight lines. </a:t>
            </a:r>
          </a:p>
          <a:p>
            <a:pPr lvl="0"/>
            <a:r>
              <a:rPr lang="en-US" sz="2800" dirty="0"/>
              <a:t>Physical boundaries coincide with significant features of the natural landscape.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46482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Key Issue 3: Why Do Boundaries Cause Problems?</a:t>
            </a:r>
          </a:p>
        </p:txBody>
      </p:sp>
    </p:spTree>
    <p:extLst>
      <p:ext uri="{BB962C8B-B14F-4D97-AF65-F5344CB8AC3E}">
        <p14:creationId xmlns:p14="http://schemas.microsoft.com/office/powerpoint/2010/main" val="2165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657600"/>
            <a:ext cx="8839200" cy="2895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process of redrawing legislative boundaries for the purpose of benefiting the party in power is called </a:t>
            </a:r>
            <a:r>
              <a:rPr lang="en-US" sz="2800" b="1" dirty="0"/>
              <a:t>gerrymandering</a:t>
            </a:r>
            <a:r>
              <a:rPr lang="en-US" sz="2800" dirty="0"/>
              <a:t>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boundaries separating the 435 legislative districts within the </a:t>
            </a:r>
            <a:r>
              <a:rPr lang="en-US" sz="2800" dirty="0" smtClean="0"/>
              <a:t>U.S. </a:t>
            </a:r>
            <a:r>
              <a:rPr lang="en-US" sz="2800" dirty="0"/>
              <a:t>are redrawn periodically to ensure that each district has approximately the same population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51460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Electoral Geography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513" y="274638"/>
            <a:ext cx="6248796" cy="323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0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657600"/>
            <a:ext cx="8839200" cy="2971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Boundaries </a:t>
            </a:r>
            <a:r>
              <a:rPr lang="en-US" sz="2800" dirty="0"/>
              <a:t>must be redrawn because migration inevitably results in some districts gaining population and losing population.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political party in control of the state legislature naturally attempts to redraw boundaries to improve the chances of its supporters to win seats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74320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Electoral Geography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084" y="152400"/>
            <a:ext cx="616251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5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657600"/>
            <a:ext cx="8839200" cy="2362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A </a:t>
            </a:r>
            <a:r>
              <a:rPr lang="en-US" sz="2800" dirty="0"/>
              <a:t>measure of each Congressional district’s level of gerrymandering was devised by the Washington Post. </a:t>
            </a:r>
            <a:endParaRPr lang="en-US" sz="2800" dirty="0" smtClean="0"/>
          </a:p>
          <a:p>
            <a:r>
              <a:rPr lang="en-US" sz="2800" dirty="0" smtClean="0"/>
              <a:t>This </a:t>
            </a:r>
            <a:r>
              <a:rPr lang="en-US" sz="2800" dirty="0"/>
              <a:t>score was determined by calculating the ratio of the area of the district to the area of a circle with the same perimeter.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81940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Geography of </a:t>
            </a: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Gerry-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mandering</a:t>
            </a: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64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4495800"/>
            <a:ext cx="8839200" cy="1143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A </a:t>
            </a:r>
            <a:r>
              <a:rPr lang="en-US" sz="2800" dirty="0"/>
              <a:t>district that follows a regular compact shape has a lower score than a district with irregularities.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762000" y="6172200"/>
            <a:ext cx="7869382" cy="45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Geography of </a:t>
            </a:r>
            <a:r>
              <a:rPr lang="en-US" altLang="en-US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Gerrymandering </a:t>
            </a:r>
            <a:endParaRPr lang="en-US" altLang="en-US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38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42058" y="3505200"/>
            <a:ext cx="8839200" cy="1828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A </a:t>
            </a:r>
            <a:r>
              <a:rPr lang="en-US" sz="2800" dirty="0"/>
              <a:t>district that follows a regular compact shape has a lower score than a district with irregularities.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state judged to have the most gerrymandering is North Carolina.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242058" y="6136183"/>
            <a:ext cx="883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Geography of </a:t>
            </a: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Gerrymandering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9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4343400"/>
            <a:ext cx="8839200" cy="1143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Competing plans by Democrats and Republicans to draw boundaries for </a:t>
            </a:r>
            <a:r>
              <a:rPr lang="en-US" sz="2800" dirty="0" smtClean="0"/>
              <a:t>Nevada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60960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Geography of </a:t>
            </a: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Gerrymandering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88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533400"/>
            <a:ext cx="4462946" cy="58674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Boundary </a:t>
            </a:r>
            <a:r>
              <a:rPr lang="en-US" sz="2800" dirty="0"/>
              <a:t>locations may be the source of conflict, both within a country and with its neighbors. </a:t>
            </a:r>
            <a:endParaRPr lang="en-US" sz="2800" dirty="0" smtClean="0"/>
          </a:p>
          <a:p>
            <a:r>
              <a:rPr lang="en-US" sz="2800" dirty="0"/>
              <a:t>Religious Boundary</a:t>
            </a:r>
            <a:r>
              <a:rPr lang="en-US" sz="2800" dirty="0" smtClean="0"/>
              <a:t>: </a:t>
            </a:r>
          </a:p>
          <a:p>
            <a:r>
              <a:rPr lang="en-US" sz="2800" dirty="0" smtClean="0"/>
              <a:t>Ireland </a:t>
            </a:r>
            <a:r>
              <a:rPr lang="en-US" sz="2800" dirty="0"/>
              <a:t>is divided by a boundary based on the separation between two major religions: Roman Catholicism in the Republic of Ireland, and Protestantism in Northern </a:t>
            </a:r>
            <a:r>
              <a:rPr lang="en-US" sz="2800" dirty="0" smtClean="0"/>
              <a:t>Ireland.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615346" y="5166519"/>
            <a:ext cx="46482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Key Issue 3: Why Do Boundaries Cause Problems?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339344"/>
            <a:ext cx="3893126" cy="481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1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6255" y="3807266"/>
            <a:ext cx="8839200" cy="2362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Two </a:t>
            </a:r>
            <a:r>
              <a:rPr lang="en-US" sz="2800" dirty="0"/>
              <a:t>nationalities predominantly inhabit the island of Cyprus: Greek and Turkish. </a:t>
            </a:r>
            <a:endParaRPr lang="en-US" sz="2800" dirty="0" smtClean="0"/>
          </a:p>
          <a:p>
            <a:r>
              <a:rPr lang="en-US" sz="2800" dirty="0" err="1" smtClean="0"/>
              <a:t>Depite</a:t>
            </a:r>
            <a:r>
              <a:rPr lang="en-US" sz="2800" dirty="0" smtClean="0"/>
              <a:t> its </a:t>
            </a:r>
            <a:r>
              <a:rPr lang="en-US" sz="2800" dirty="0"/>
              <a:t>proximity to Turkey, only 24 %</a:t>
            </a:r>
            <a:r>
              <a:rPr lang="en-US" sz="2800" dirty="0" smtClean="0"/>
              <a:t> </a:t>
            </a:r>
            <a:r>
              <a:rPr lang="en-US" sz="2800" dirty="0"/>
              <a:t>of the island’s occupants are of Turkish descent, while 63 %</a:t>
            </a:r>
            <a:r>
              <a:rPr lang="en-US" sz="2800" dirty="0" smtClean="0"/>
              <a:t> </a:t>
            </a:r>
            <a:r>
              <a:rPr lang="en-US" sz="2800" dirty="0"/>
              <a:t>are Greek.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428604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Ethnic Boundary: Cyprus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004" y="288493"/>
            <a:ext cx="5410596" cy="347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8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4114800"/>
            <a:ext cx="8839200" cy="2133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Independence </a:t>
            </a:r>
            <a:r>
              <a:rPr lang="en-US" sz="2800" dirty="0"/>
              <a:t>from Britain in 1960, the Turkish minority </a:t>
            </a:r>
            <a:r>
              <a:rPr lang="en-US" sz="2800" dirty="0" smtClean="0"/>
              <a:t>guaranteed </a:t>
            </a:r>
            <a:r>
              <a:rPr lang="en-US" sz="2800" dirty="0"/>
              <a:t>a substantial share of elected offices and control over its own education, religion, and culture. </a:t>
            </a:r>
            <a:endParaRPr lang="en-US" sz="2800" dirty="0" smtClean="0"/>
          </a:p>
          <a:p>
            <a:r>
              <a:rPr lang="en-US" sz="2800" dirty="0" smtClean="0"/>
              <a:t>Cyprus </a:t>
            </a:r>
            <a:r>
              <a:rPr lang="en-US" sz="2800" dirty="0"/>
              <a:t>has yet to peacefully integrate both nationalities.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6576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Ethnic Boundary: Cyprus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167" y="152400"/>
            <a:ext cx="5087506" cy="370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0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429000"/>
            <a:ext cx="8839200" cy="28194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A </a:t>
            </a:r>
            <a:r>
              <a:rPr lang="en-US" sz="2800" dirty="0"/>
              <a:t>wall has been built separating the northern area of the island occupied by ethnic Turks, and the southern area inhabited by Greeks. </a:t>
            </a:r>
            <a:endParaRPr lang="en-US" sz="2800" dirty="0" smtClean="0"/>
          </a:p>
          <a:p>
            <a:r>
              <a:rPr lang="en-US" sz="2800" dirty="0" smtClean="0"/>
              <a:t>Today</a:t>
            </a:r>
            <a:r>
              <a:rPr lang="en-US" sz="2800" dirty="0"/>
              <a:t>, a portion of the wall has been demolished, and the two nationalities can freely travel between the two areas.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46482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Ethnic Boundary: Cyprus </a:t>
            </a:r>
          </a:p>
        </p:txBody>
      </p:sp>
    </p:spTree>
    <p:extLst>
      <p:ext uri="{BB962C8B-B14F-4D97-AF65-F5344CB8AC3E}">
        <p14:creationId xmlns:p14="http://schemas.microsoft.com/office/powerpoint/2010/main" val="200940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810000"/>
            <a:ext cx="8839200" cy="28194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North </a:t>
            </a:r>
            <a:r>
              <a:rPr lang="en-US" sz="2800" dirty="0"/>
              <a:t>American and North Africa are two regions where geometric boundaries are particularly prominent parts of the political landscape.</a:t>
            </a:r>
          </a:p>
          <a:p>
            <a:r>
              <a:rPr lang="en-US" sz="2800" dirty="0" smtClean="0"/>
              <a:t>Part </a:t>
            </a:r>
            <a:r>
              <a:rPr lang="en-US" sz="2800" dirty="0"/>
              <a:t>of the northern U.S. boundary with Canada is a </a:t>
            </a:r>
            <a:br>
              <a:rPr lang="en-US" sz="2800" dirty="0"/>
            </a:br>
            <a:r>
              <a:rPr lang="en-US" sz="2800" dirty="0"/>
              <a:t>1,300-mile straight line along 49° north latitude.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971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Geometric Boundaries </a:t>
            </a:r>
          </a:p>
        </p:txBody>
      </p:sp>
    </p:spTree>
    <p:extLst>
      <p:ext uri="{BB962C8B-B14F-4D97-AF65-F5344CB8AC3E}">
        <p14:creationId xmlns:p14="http://schemas.microsoft.com/office/powerpoint/2010/main" val="863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54214</TotalTime>
  <Words>2078</Words>
  <Application>Microsoft Office PowerPoint</Application>
  <PresentationFormat>On-screen Show (4:3)</PresentationFormat>
  <Paragraphs>204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Bookman Old Style</vt:lpstr>
      <vt:lpstr>Calibri</vt:lpstr>
      <vt:lpstr>Verdana</vt:lpstr>
      <vt:lpstr>Office Theme</vt:lpstr>
      <vt:lpstr>Chapter 8:  Key Issue 1 – Political Geography –  </vt:lpstr>
      <vt:lpstr>Key Issue #3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Population</dc:title>
  <dc:creator>Carolyn Coulter</dc:creator>
  <cp:lastModifiedBy>Arriola, Tony</cp:lastModifiedBy>
  <cp:revision>464</cp:revision>
  <dcterms:created xsi:type="dcterms:W3CDTF">2012-01-31T20:23:10Z</dcterms:created>
  <dcterms:modified xsi:type="dcterms:W3CDTF">2017-02-09T18:31:25Z</dcterms:modified>
</cp:coreProperties>
</file>