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7"/>
  </p:notesMasterIdLst>
  <p:handoutMasterIdLst>
    <p:handoutMasterId r:id="rId58"/>
  </p:handoutMasterIdLst>
  <p:sldIdLst>
    <p:sldId id="257" r:id="rId2"/>
    <p:sldId id="503" r:id="rId3"/>
    <p:sldId id="471" r:id="rId4"/>
    <p:sldId id="507" r:id="rId5"/>
    <p:sldId id="551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54" r:id="rId16"/>
    <p:sldId id="542" r:id="rId17"/>
    <p:sldId id="552" r:id="rId18"/>
    <p:sldId id="553" r:id="rId19"/>
    <p:sldId id="517" r:id="rId20"/>
    <p:sldId id="518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1" r:id="rId32"/>
    <p:sldId id="530" r:id="rId33"/>
    <p:sldId id="532" r:id="rId34"/>
    <p:sldId id="533" r:id="rId35"/>
    <p:sldId id="555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  <p:sldId id="543" r:id="rId45"/>
    <p:sldId id="544" r:id="rId46"/>
    <p:sldId id="545" r:id="rId47"/>
    <p:sldId id="556" r:id="rId48"/>
    <p:sldId id="547" r:id="rId49"/>
    <p:sldId id="548" r:id="rId50"/>
    <p:sldId id="550" r:id="rId51"/>
    <p:sldId id="549" r:id="rId52"/>
    <p:sldId id="546" r:id="rId53"/>
    <p:sldId id="557" r:id="rId54"/>
    <p:sldId id="558" r:id="rId55"/>
    <p:sldId id="559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64" autoAdjust="0"/>
    <p:restoredTop sz="90586" autoAdjust="0"/>
  </p:normalViewPr>
  <p:slideViewPr>
    <p:cSldViewPr>
      <p:cViewPr varScale="1">
        <p:scale>
          <a:sx n="92" d="100"/>
          <a:sy n="92" d="100"/>
        </p:scale>
        <p:origin x="17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B57EC8-4D06-4937-83C6-77D7DFE3FE82}" type="datetimeFigureOut">
              <a:rPr lang="en-US" altLang="en-US"/>
              <a:pPr>
                <a:defRPr/>
              </a:pPr>
              <a:t>2/9/2017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644F39-29EA-4970-83F0-D4F9D00B8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51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9AA8D-4429-4039-8AC3-EC508C887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26DAB-4612-47C3-BF04-73F8CA53417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2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0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14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0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7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63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21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73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91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60DE49-DD32-4099-A1F4-338E25BEA14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35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14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92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17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09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4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36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41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58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17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0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85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13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56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08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77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003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18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3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99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73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05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45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27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509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640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619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972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85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188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716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500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7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813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213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432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12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49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862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89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29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24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53F6-E24D-4407-9C25-FFD5FF5FE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5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4FD1-4536-41D7-83C5-AC162C0F4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09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51D3-171F-4B2B-A89A-E112C6EC7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34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F4BA0-46CB-438B-A0B7-EFA8D7C6D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FB34-276C-4ECD-9146-3CF0EF8C1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4090-06E9-447B-B6CD-6777F2199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9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E563-3E36-4710-B5F0-8A6AC06C0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3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4DB6-EF4F-4EEB-8DF9-F74B76D35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9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FAB2-0071-45DF-8C60-84FEC4058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3F24-7FBC-4D5A-A0A7-ED2EEC3F7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4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6FAD-915F-4DFF-B0D8-8B244C403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1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E714-CC9C-4CA8-BFC3-09AAC20FC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7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0" y="6492875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56D7D1-6F03-48FB-BC04-54D438334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Chapter 8: </a:t>
            </a:r>
            <a:b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Key Issue 1 – Political Geography – </a:t>
            </a:r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en-US" alt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676400"/>
            <a:ext cx="4440714" cy="2569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766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Most </a:t>
            </a:r>
            <a:r>
              <a:rPr lang="en-US" sz="2800" dirty="0"/>
              <a:t>countries consider China (officially the People’s Republic of China) and Taiwan (officially the Republic of China) as separate and sovereign states. </a:t>
            </a:r>
            <a:endParaRPr lang="en-US" sz="2800" dirty="0" smtClean="0"/>
          </a:p>
          <a:p>
            <a:r>
              <a:rPr lang="en-US" sz="2800" dirty="0" smtClean="0"/>
              <a:t>China </a:t>
            </a:r>
            <a:r>
              <a:rPr lang="en-US" sz="2800" dirty="0"/>
              <a:t>does not consider Taiwan to be a separate state but part of China.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question of who was the legitimate government of China plagued U.S. officials in the 1950s and 1960s.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China and Taiwan: One State or Two? </a:t>
            </a:r>
          </a:p>
        </p:txBody>
      </p:sp>
    </p:spTree>
    <p:extLst>
      <p:ext uri="{BB962C8B-B14F-4D97-AF65-F5344CB8AC3E}">
        <p14:creationId xmlns:p14="http://schemas.microsoft.com/office/powerpoint/2010/main" val="19969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766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United States considered the Nationalists in Taiwan the official government of China until 1971.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United Nations voted that year to transfer China’s seat in the U.N. from the Nationalists in Taiwan to the Communist government in China. </a:t>
            </a:r>
            <a:endParaRPr lang="en-US" sz="2800" dirty="0" smtClean="0"/>
          </a:p>
          <a:p>
            <a:r>
              <a:rPr lang="en-US" sz="2800" dirty="0" smtClean="0"/>
              <a:t>Taiwan </a:t>
            </a:r>
            <a:r>
              <a:rPr lang="en-US" sz="2800" dirty="0"/>
              <a:t>is now the most populous state not in the United Nations.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China and Taiwan: One State or Two? </a:t>
            </a:r>
          </a:p>
        </p:txBody>
      </p:sp>
    </p:spTree>
    <p:extLst>
      <p:ext uri="{BB962C8B-B14F-4D97-AF65-F5344CB8AC3E}">
        <p14:creationId xmlns:p14="http://schemas.microsoft.com/office/powerpoint/2010/main" val="4843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05000"/>
            <a:ext cx="4359694" cy="4876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People’s Republic of China, Taiwan, and Japan all claim sovereignty over several small uninhabited islands in the East China Sea. </a:t>
            </a:r>
            <a:endParaRPr lang="en-US" sz="2800" dirty="0" smtClean="0"/>
          </a:p>
          <a:p>
            <a:r>
              <a:rPr lang="en-US" sz="2800" dirty="0" smtClean="0"/>
              <a:t>These </a:t>
            </a:r>
            <a:r>
              <a:rPr lang="en-US" sz="2800" dirty="0"/>
              <a:t>islands are known as Diaoyu in China, </a:t>
            </a:r>
            <a:r>
              <a:rPr lang="en-US" sz="2800" dirty="0" smtClean="0"/>
              <a:t>Diaoyutai (you-</a:t>
            </a:r>
            <a:r>
              <a:rPr lang="en-US" sz="2800" dirty="0" err="1" smtClean="0"/>
              <a:t>thai</a:t>
            </a:r>
            <a:r>
              <a:rPr lang="en-US" sz="2800" dirty="0" smtClean="0"/>
              <a:t>) </a:t>
            </a:r>
            <a:r>
              <a:rPr lang="en-US" sz="2800" dirty="0"/>
              <a:t>in Taiwan, and </a:t>
            </a:r>
            <a:r>
              <a:rPr lang="en-US" sz="2800" dirty="0" smtClean="0"/>
              <a:t>Senkaku (</a:t>
            </a:r>
            <a:r>
              <a:rPr lang="en-US" sz="2800" dirty="0" err="1" smtClean="0"/>
              <a:t>ka-koo</a:t>
            </a:r>
            <a:r>
              <a:rPr lang="en-US" sz="2800" dirty="0" smtClean="0"/>
              <a:t>) </a:t>
            </a:r>
            <a:r>
              <a:rPr lang="en-US" sz="2800" dirty="0"/>
              <a:t>in Japan.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Senkaku/Diaoyu Islands: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9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766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Japan </a:t>
            </a:r>
            <a:r>
              <a:rPr lang="en-US" sz="2800" dirty="0"/>
              <a:t>has controlled the islands since 1895, except between 1945 and 1972, when the United States administered them after the Japanese defeat in World War II. </a:t>
            </a:r>
            <a:endParaRPr lang="en-US" sz="2800" dirty="0" smtClean="0"/>
          </a:p>
          <a:p>
            <a:r>
              <a:rPr lang="en-US" sz="2800" dirty="0" smtClean="0"/>
              <a:t>China </a:t>
            </a:r>
            <a:r>
              <a:rPr lang="en-US" sz="2800" dirty="0"/>
              <a:t>and Taiwan claim that the islands historically belonged to China until the Japanese government illegally seized them in 1985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Senkaku/Diaoyu Islands: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2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85800"/>
            <a:ext cx="8839200" cy="5181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Why are certain parts of Russia “in the red” – What areas have the two largest surpluses?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would Vladimir Putin be concerned?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is China at a disadvantage in the Pacific?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are the Middle East boundaries re-drawn by the author?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area’s do not require re-drawing?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is national self-determination a concern in Europe?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1524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Questions – Case Study #1 – 4 Geopolitical Hotspots</a:t>
            </a:r>
            <a:endParaRPr lang="en-US" altLang="en-US" sz="18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85800"/>
            <a:ext cx="8839200" cy="5181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What is this article about?</a:t>
            </a:r>
          </a:p>
          <a:p>
            <a:pPr marL="514350" indent="-514350">
              <a:buAutoNum type="arabicPeriod"/>
            </a:pPr>
            <a:r>
              <a:rPr lang="en-US" dirty="0" smtClean="0"/>
              <a:t>Who has been the West’s most effective partner in the war against the IS?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Who are the Kurds? How many? Religion?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is the Turkish strike against the PKK controversial )hint: what is the relationship with most Kurds?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is it hard to stereotype </a:t>
            </a:r>
            <a:r>
              <a:rPr lang="en-US" u="sng" dirty="0" smtClean="0"/>
              <a:t>all</a:t>
            </a:r>
            <a:r>
              <a:rPr lang="en-US" dirty="0" smtClean="0"/>
              <a:t> </a:t>
            </a:r>
            <a:r>
              <a:rPr lang="en-US" dirty="0"/>
              <a:t>K</a:t>
            </a:r>
            <a:r>
              <a:rPr lang="en-US" dirty="0" smtClean="0"/>
              <a:t>urds in the war with the IS?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1524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Questions – Case Study #2 – Kurds: Largest Stateless Nation</a:t>
            </a:r>
            <a:endParaRPr lang="en-US" altLang="en-US" sz="18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5146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A </a:t>
            </a:r>
            <a:r>
              <a:rPr lang="en-US" sz="2800" b="1" dirty="0"/>
              <a:t>nation-state</a:t>
            </a:r>
            <a:r>
              <a:rPr lang="en-US" sz="2800" dirty="0"/>
              <a:t> is a state whose territory corresponds to that occupied by a particular ethnicity. </a:t>
            </a:r>
            <a:endParaRPr lang="en-US" sz="2800" dirty="0" smtClean="0"/>
          </a:p>
          <a:p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preserve and promote distinctive cultural traits, ethnicities seek to govern themselves without </a:t>
            </a:r>
            <a:r>
              <a:rPr lang="en-US" sz="2800" dirty="0" smtClean="0"/>
              <a:t>interference - the </a:t>
            </a:r>
            <a:r>
              <a:rPr lang="en-US" sz="2800" dirty="0"/>
              <a:t>idea of partitioning the world into a set of independent nation-states is relatively new.</a:t>
            </a:r>
          </a:p>
          <a:p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5105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Key Issue #2 – Why are Nation-States Difficult to Create?</a:t>
            </a:r>
            <a:endParaRPr lang="en-US" altLang="en-US" sz="36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473" y="2514600"/>
            <a:ext cx="8839200" cy="304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Three theories important to the development of nation-state concept in last 200 years.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Organic theory – if states do not expand their land area would disintegrate “like an organism that fails to find food”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Friedrich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Ratzel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808018"/>
            <a:ext cx="8866909" cy="1620982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Heartland theory – (beg. 20</a:t>
            </a:r>
            <a:r>
              <a:rPr lang="en-US" sz="2800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>
                <a:solidFill>
                  <a:srgbClr val="FF0000"/>
                </a:solidFill>
              </a:rPr>
              <a:t> century) Believed that the Eurasian landmass was the world’s heartland for the food supply and thus the key to the world domination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9718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Sir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Halford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Mackinder: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31618" y="3581400"/>
            <a:ext cx="29718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Nicholas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Spykman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4800600"/>
            <a:ext cx="8866909" cy="162098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Rimland theory– Disagreed, and argued the </a:t>
            </a:r>
            <a:r>
              <a:rPr lang="en-US" sz="2800" dirty="0" err="1" smtClean="0">
                <a:solidFill>
                  <a:srgbClr val="FF0000"/>
                </a:solidFill>
              </a:rPr>
              <a:t>rimland</a:t>
            </a:r>
            <a:r>
              <a:rPr lang="en-US" sz="2800" dirty="0" smtClean="0">
                <a:solidFill>
                  <a:srgbClr val="FF0000"/>
                </a:solidFill>
              </a:rPr>
              <a:t> area surrounding the heartland and including the world’s oceans was the key to world political theory</a:t>
            </a:r>
          </a:p>
        </p:txBody>
      </p:sp>
    </p:spTree>
    <p:extLst>
      <p:ext uri="{BB962C8B-B14F-4D97-AF65-F5344CB8AC3E}">
        <p14:creationId xmlns:p14="http://schemas.microsoft.com/office/powerpoint/2010/main" val="32561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80609"/>
            <a:ext cx="8839200" cy="2514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state concept developed in the Middle East.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first states were territories surrounding cities.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b="1" dirty="0"/>
              <a:t>city-state</a:t>
            </a:r>
            <a:r>
              <a:rPr lang="en-US" sz="2800" dirty="0"/>
              <a:t> is a sovereign state that comprises a town and the surrounding </a:t>
            </a:r>
            <a:r>
              <a:rPr lang="en-US" sz="2800" dirty="0" smtClean="0"/>
              <a:t>countryside -walls </a:t>
            </a:r>
            <a:r>
              <a:rPr lang="en-US" sz="2800" dirty="0"/>
              <a:t>clearly delineated the boundaries of the city.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Ancient 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States: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Key Issue #1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763000" cy="4267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000" b="1" dirty="0" smtClean="0"/>
              <a:t>Where </a:t>
            </a:r>
            <a:r>
              <a:rPr lang="en-US" sz="4000" b="1" dirty="0"/>
              <a:t>Are Ethnicities Distributed</a:t>
            </a:r>
            <a:r>
              <a:rPr lang="en-US" sz="4000" b="1" dirty="0" smtClean="0"/>
              <a:t>?</a:t>
            </a:r>
          </a:p>
          <a:p>
            <a:pPr marL="0" indent="0" algn="ctr" eaLnBrk="1" hangingPunct="1">
              <a:buNone/>
              <a:defRPr/>
            </a:pPr>
            <a:endParaRPr lang="en-US" altLang="en-US" sz="1200" dirty="0" smtClean="0">
              <a:latin typeface="Bookman Old Style" panose="02050604050505020204" pitchFamily="18" charset="0"/>
            </a:endParaRPr>
          </a:p>
          <a:p>
            <a:r>
              <a:rPr lang="en-US" sz="2000" b="1" dirty="0"/>
              <a:t>Learning Outcome 8.1.1:	</a:t>
            </a:r>
            <a:r>
              <a:rPr lang="en-US" sz="2000" dirty="0"/>
              <a:t>Understand the difference between a state of </a:t>
            </a:r>
            <a:r>
              <a:rPr lang="en-US" sz="2000" dirty="0" smtClean="0"/>
              <a:t>				the </a:t>
            </a:r>
            <a:r>
              <a:rPr lang="en-US" sz="2000" dirty="0"/>
              <a:t>world and a state within the United States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Learning Outcome 8.1.2:	</a:t>
            </a:r>
            <a:r>
              <a:rPr lang="en-US" sz="2000" dirty="0"/>
              <a:t>Explain why it is difficult to determine whether </a:t>
            </a:r>
            <a:r>
              <a:rPr lang="en-US" sz="2000" dirty="0" smtClean="0"/>
              <a:t>				some </a:t>
            </a:r>
            <a:r>
              <a:rPr lang="en-US" sz="2000" dirty="0"/>
              <a:t>territories are states.</a:t>
            </a:r>
          </a:p>
        </p:txBody>
      </p:sp>
    </p:spTree>
    <p:extLst>
      <p:ext uri="{BB962C8B-B14F-4D97-AF65-F5344CB8AC3E}">
        <p14:creationId xmlns:p14="http://schemas.microsoft.com/office/powerpoint/2010/main" val="29815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81400"/>
            <a:ext cx="8839200" cy="304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city controlled the agricultural land surrounding the city that produced food for the urban residents.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countryside also provided the city with an outer line of defense against attack by other city-states. </a:t>
            </a:r>
            <a:endParaRPr lang="en-US" sz="2800" dirty="0" smtClean="0"/>
          </a:p>
          <a:p>
            <a:r>
              <a:rPr lang="en-US" sz="2800" dirty="0" smtClean="0"/>
              <a:t>One </a:t>
            </a:r>
            <a:r>
              <a:rPr lang="en-US" sz="2800" dirty="0"/>
              <a:t>city may gain military dominance over the others and form an </a:t>
            </a:r>
            <a:r>
              <a:rPr lang="en-US" sz="2800" dirty="0" smtClean="0"/>
              <a:t>empire</a:t>
            </a:r>
            <a:r>
              <a:rPr lang="en-US" sz="2800" dirty="0"/>
              <a:t> </a:t>
            </a:r>
            <a:r>
              <a:rPr lang="en-US" sz="2800" dirty="0" smtClean="0"/>
              <a:t>– Assyrians, Persians, Babylonians.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Ancient </a:t>
            </a: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States: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91928"/>
            <a:ext cx="4612004" cy="348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862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largest unified political territory of the preindustrial times was the Roman Empire.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Roman Empire eventually collapsed in the fifth </a:t>
            </a:r>
            <a:r>
              <a:rPr lang="en-US" sz="2800" dirty="0" smtClean="0"/>
              <a:t>century -fragmented </a:t>
            </a:r>
            <a:r>
              <a:rPr lang="en-US" sz="2800" dirty="0"/>
              <a:t>into a large number of estates owned by competing kings, dukes, barons, and other nobles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362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Medieval States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4635"/>
            <a:ext cx="4862945" cy="38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862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handful of powerful kings emerged as rulers over a large number of these European estates beginning about the year 1100.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consolidation of neighboring estates under the unified control of a king formed the basis for the development of states.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3622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Medieval </a:t>
            </a:r>
            <a:r>
              <a:rPr lang="en-US" sz="3600" b="1" dirty="0" smtClean="0">
                <a:solidFill>
                  <a:schemeClr val="bg1"/>
                </a:solidFill>
              </a:rPr>
              <a:t>States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78539"/>
            <a:ext cx="4419600" cy="382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81400"/>
            <a:ext cx="8839200" cy="304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At </a:t>
            </a:r>
            <a:r>
              <a:rPr lang="en-US" sz="2800" dirty="0"/>
              <a:t>the beginning of the twentieth century, Europe’s territory was ruled by several emperors, kings, and queens. </a:t>
            </a:r>
            <a:endParaRPr lang="en-US" sz="2800" dirty="0" smtClean="0"/>
          </a:p>
          <a:p>
            <a:r>
              <a:rPr lang="en-US" sz="2800" dirty="0" smtClean="0"/>
              <a:t>Following </a:t>
            </a:r>
            <a:r>
              <a:rPr lang="en-US" sz="2800" dirty="0"/>
              <a:t>the first World War, leaders of the victorious countries convened at the Versailles Peace Conference to redraw the map of Europe.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3622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States in Twentieth-Century Europe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09" y="37283"/>
            <a:ext cx="4059382" cy="35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6255" y="3581400"/>
            <a:ext cx="8839200" cy="3124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smtClean="0"/>
              <a:t>Self-determination</a:t>
            </a:r>
            <a:r>
              <a:rPr lang="en-US" sz="2800" dirty="0" smtClean="0"/>
              <a:t> </a:t>
            </a:r>
            <a:r>
              <a:rPr lang="en-US" sz="2800" dirty="0"/>
              <a:t>is the concept that ethnicities have the right to govern themselves. </a:t>
            </a:r>
            <a:endParaRPr lang="en-US" sz="2800" dirty="0" smtClean="0"/>
          </a:p>
          <a:p>
            <a:r>
              <a:rPr lang="en-US" sz="2800" dirty="0" smtClean="0"/>
              <a:t>There </a:t>
            </a:r>
            <a:r>
              <a:rPr lang="en-US" sz="2800" dirty="0"/>
              <a:t>is no perfect nation-state, as territory inhabited by a specific ethnicity never directly reflects the boundaries of countries. However, some states, such as Japan, are excellent examples of a nation-state. The ethnic make-up of Japan is 98.5 percent </a:t>
            </a:r>
            <a:r>
              <a:rPr lang="en-US" sz="2800" dirty="0" smtClean="0"/>
              <a:t>Japanese.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Nation-States and Multinational States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4512"/>
            <a:ext cx="3976255" cy="34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911456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multiethnic state</a:t>
            </a:r>
            <a:r>
              <a:rPr lang="en-US" sz="2800" dirty="0"/>
              <a:t> is a state that contains more than one ethnicity. </a:t>
            </a:r>
            <a:endParaRPr lang="en-US" sz="2800" dirty="0" smtClean="0"/>
          </a:p>
          <a:p>
            <a:r>
              <a:rPr lang="en-US" sz="2800" dirty="0" smtClean="0"/>
              <a:t>Every </a:t>
            </a:r>
            <a:r>
              <a:rPr lang="en-US" sz="2800" dirty="0"/>
              <a:t>nation is multiethnic to some degree, as no state’s population encompasses 100 percent of a single ethnicity.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0" y="274638"/>
            <a:ext cx="2741944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Multiethnic and Multinational States </a:t>
            </a:r>
            <a:endParaRPr lang="en-US" alt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124200"/>
            <a:ext cx="8839200" cy="3429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multinational state</a:t>
            </a:r>
            <a:r>
              <a:rPr lang="en-US" sz="2800" dirty="0"/>
              <a:t> is a state that contains more than one ethnicity with traditions of </a:t>
            </a:r>
            <a:r>
              <a:rPr lang="en-US" sz="2800" dirty="0" smtClean="0"/>
              <a:t>self-determination </a:t>
            </a:r>
            <a:r>
              <a:rPr lang="en-US" sz="2800" dirty="0"/>
              <a:t>and self-governance. </a:t>
            </a:r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ome </a:t>
            </a:r>
            <a:r>
              <a:rPr lang="en-US" sz="2800" dirty="0"/>
              <a:t>multinational states, distinct ethnic groups control governmental functions in the </a:t>
            </a:r>
            <a:r>
              <a:rPr lang="en-US" sz="2800" dirty="0" smtClean="0"/>
              <a:t>area </a:t>
            </a:r>
            <a:r>
              <a:rPr lang="en-US" sz="2800" dirty="0"/>
              <a:t>it occupies. 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others, </a:t>
            </a:r>
            <a:r>
              <a:rPr lang="en-US" sz="2800" dirty="0" smtClean="0"/>
              <a:t>(United States), </a:t>
            </a:r>
            <a:r>
              <a:rPr lang="en-US" sz="2800" dirty="0"/>
              <a:t>ethnicities all contribute cultural features to the formation of a single nationality.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Multiethnic and Multinational States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473" y="38862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In </a:t>
            </a:r>
            <a:r>
              <a:rPr lang="en-US" sz="2800" dirty="0"/>
              <a:t>the 1930s, German National Socialists (Nazis) attempted to form a single state that encompasses all German-speaking areas of Europe.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Nazis achieved their goals of forming this state, and continued to seize lands of non-German-speaking populations (such as Poland), precipitating World War II.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Multiethnic Revival in Europe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Following </a:t>
            </a:r>
            <a:r>
              <a:rPr lang="en-US" sz="2800" dirty="0"/>
              <a:t>World War II, a large-scale forced migration in Europe relocated many ethnic groups into newly established territory of the region’s many nation-states. </a:t>
            </a:r>
            <a:endParaRPr lang="en-US" sz="2800" dirty="0" smtClean="0"/>
          </a:p>
          <a:p>
            <a:r>
              <a:rPr lang="en-US" sz="2800" dirty="0" smtClean="0"/>
              <a:t>Some </a:t>
            </a:r>
            <a:r>
              <a:rPr lang="en-US" sz="2800" dirty="0"/>
              <a:t>of the nation-states formed as a result of World War II, such as Yugoslavia, failed after the collapse of the Soviet Union.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Multiethnic Revival in Europe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693" y="0"/>
            <a:ext cx="470490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124200"/>
            <a:ext cx="8839200" cy="3581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breakup of the Soviet Union, Yugoslavia, and Czechoslovakia during the 1990s gave numerous ethnicities the opportunity to organize nation-states. </a:t>
            </a:r>
            <a:endParaRPr lang="en-US" sz="2800" dirty="0" smtClean="0"/>
          </a:p>
          <a:p>
            <a:r>
              <a:rPr lang="en-US" sz="2800" dirty="0" smtClean="0"/>
              <a:t>These </a:t>
            </a:r>
            <a:r>
              <a:rPr lang="en-US" sz="2800" dirty="0"/>
              <a:t>ethnic groups were no longer content to just control a local government unit, but sought to be the majority in a completely independent </a:t>
            </a:r>
            <a:r>
              <a:rPr lang="en-US" sz="2800" dirty="0" smtClean="0"/>
              <a:t>nation-state – leaving ethnic </a:t>
            </a:r>
            <a:r>
              <a:rPr lang="en-US" sz="2800" dirty="0"/>
              <a:t>groups with smaller populations </a:t>
            </a:r>
            <a:r>
              <a:rPr lang="en-US" sz="2800" dirty="0" smtClean="0"/>
              <a:t>as </a:t>
            </a:r>
            <a:r>
              <a:rPr lang="en-US" sz="2800" dirty="0"/>
              <a:t>minorities in multinational </a:t>
            </a:r>
            <a:r>
              <a:rPr lang="en-US" sz="2800" dirty="0" smtClean="0"/>
              <a:t>states.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Multiethnic Revival in Europe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42875"/>
            <a:ext cx="38290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00400"/>
            <a:ext cx="8839200" cy="3429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Political geography is concerned with the study of the way governments organize and administer space on Earth’s surface, and especially the geographic dimensions of conflict. </a:t>
            </a:r>
            <a:endParaRPr lang="en-US" sz="2800" dirty="0" smtClean="0"/>
          </a:p>
          <a:p>
            <a:r>
              <a:rPr lang="en-US" sz="2800" dirty="0" smtClean="0"/>
              <a:t>One </a:t>
            </a:r>
            <a:r>
              <a:rPr lang="en-US" sz="2800" dirty="0"/>
              <a:t>of Earth’s most fundamental cultural characteristic is the division of our planet’s surface into a collection of spaces occupied by individual countries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4648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Key Issue 1: Where Are States Distributed?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66033"/>
            <a:ext cx="8839200" cy="2006167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Soviet Union consisted of 15 republics, based on its 15 largest ethnicities. </a:t>
            </a:r>
            <a:endParaRPr lang="en-US" sz="2800" dirty="0" smtClean="0"/>
          </a:p>
          <a:p>
            <a:r>
              <a:rPr lang="en-US" sz="2800" dirty="0" smtClean="0"/>
              <a:t>With </a:t>
            </a:r>
            <a:r>
              <a:rPr lang="en-US" sz="2800" dirty="0"/>
              <a:t>the breakup of the Soviet Union into </a:t>
            </a:r>
            <a:r>
              <a:rPr lang="en-US" sz="2800" dirty="0" smtClean="0"/>
              <a:t>15 </a:t>
            </a:r>
            <a:r>
              <a:rPr lang="en-US" sz="2800" dirty="0"/>
              <a:t>independent </a:t>
            </a:r>
            <a:r>
              <a:rPr lang="en-US" sz="2800" dirty="0" smtClean="0"/>
              <a:t>countries.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003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Russia: The Largest Multinational State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0"/>
            <a:ext cx="8839200" cy="3505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These </a:t>
            </a:r>
            <a:r>
              <a:rPr lang="en-US" sz="2800" dirty="0"/>
              <a:t>15 states constitute five groups:</a:t>
            </a:r>
          </a:p>
          <a:p>
            <a:pPr lvl="0"/>
            <a:r>
              <a:rPr lang="en-US" sz="2800" dirty="0"/>
              <a:t>Russia. </a:t>
            </a:r>
          </a:p>
          <a:p>
            <a:pPr lvl="0"/>
            <a:r>
              <a:rPr lang="en-US" sz="2800" dirty="0"/>
              <a:t>Three Baltic states: Estonia, Latvia, and Lithuania. </a:t>
            </a:r>
          </a:p>
          <a:p>
            <a:pPr lvl="0"/>
            <a:r>
              <a:rPr lang="en-US" sz="2800" dirty="0"/>
              <a:t>Three European states: Belarus, Moldova, and Ukraine. </a:t>
            </a:r>
          </a:p>
          <a:p>
            <a:pPr lvl="0"/>
            <a:r>
              <a:rPr lang="en-US" sz="2800" dirty="0"/>
              <a:t>Five Central Asian states: Kazakhstan, Kyrgyzstan, Tajikistan, Turkmenistan, and Uzbekistan. </a:t>
            </a:r>
          </a:p>
          <a:p>
            <a:pPr lvl="0"/>
            <a:r>
              <a:rPr lang="en-US" sz="2800" dirty="0"/>
              <a:t>Three Caucasus states: Armenia, Azerbaijan, and Georgia.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74320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Russia: The Largest Multinational State </a:t>
            </a:r>
            <a:endParaRPr lang="en-US" alt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7709"/>
            <a:ext cx="4461164" cy="29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4267200" cy="6324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Reasonably </a:t>
            </a:r>
            <a:r>
              <a:rPr lang="en-US" sz="2800" dirty="0"/>
              <a:t>good examples of nation-states have been carved out of the Baltic, European, and Central Asian republics. </a:t>
            </a:r>
            <a:endParaRPr lang="en-US" sz="2800" dirty="0" smtClean="0"/>
          </a:p>
          <a:p>
            <a:r>
              <a:rPr lang="en-US" sz="2800" dirty="0" smtClean="0"/>
              <a:t>Peaceful </a:t>
            </a:r>
            <a:r>
              <a:rPr lang="en-US" sz="2800" dirty="0"/>
              <a:t>nation-states have not been created in any of the small Caucasus republics. </a:t>
            </a:r>
            <a:endParaRPr lang="en-US" sz="2800" dirty="0" smtClean="0"/>
          </a:p>
          <a:p>
            <a:r>
              <a:rPr lang="en-US" sz="2800" dirty="0" smtClean="0"/>
              <a:t>Russia </a:t>
            </a:r>
            <a:r>
              <a:rPr lang="en-US" sz="2800" dirty="0"/>
              <a:t>officially recognizes the existence of 39 nationalities, many of which are eager for independence.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943600" y="46482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Russia: The Largest Multinational State </a:t>
            </a:r>
            <a:endParaRPr lang="en-US" alt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28600"/>
            <a:ext cx="4572000" cy="43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038600"/>
            <a:ext cx="8839200" cy="228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Following </a:t>
            </a:r>
            <a:r>
              <a:rPr lang="en-US" sz="2800" dirty="0"/>
              <a:t>the collapse of the Soviet Union, prospects for a stable nation-state were favorable in independent Ukraine because it possessed economic assets, such as coal deposits, a steel industry, and proximity to the wealthy countries of Western Europe.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057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Russia in Ukraine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895" y="274638"/>
            <a:ext cx="5943996" cy="36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648200"/>
            <a:ext cx="8839200" cy="1905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2014, </a:t>
            </a:r>
            <a:r>
              <a:rPr lang="en-US" sz="2800" dirty="0"/>
              <a:t>the Russian minority population clustered in eastern Ukraine rebelled against the Ukrainian </a:t>
            </a:r>
            <a:r>
              <a:rPr lang="en-US" sz="2800" dirty="0" smtClean="0"/>
              <a:t>government, </a:t>
            </a:r>
            <a:r>
              <a:rPr lang="en-US" sz="2800" dirty="0"/>
              <a:t>leading to the annexation of the Crimean Peninsula by Russia and the War in Donbass.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057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Russia in Ukraine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85800"/>
            <a:ext cx="8839200" cy="5181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What do you think “war games” means?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Why is Russia taking such an aggressive position?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could be the ramifications if either side attacks?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is Russia claiming (Putin’s play)?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are the two major aims of Russian President Putin according to this article?</a:t>
            </a:r>
          </a:p>
          <a:p>
            <a:pPr marL="514350" indent="-514350">
              <a:buAutoNum type="arabicPeriod"/>
            </a:pPr>
            <a:r>
              <a:rPr lang="en-US" smtClean="0"/>
              <a:t>Looking back to 2016: Was the author </a:t>
            </a:r>
            <a:r>
              <a:rPr lang="en-US" dirty="0" smtClean="0"/>
              <a:t>right?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1524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Questions – Case Study #3 – Russia: War Games</a:t>
            </a:r>
            <a:endParaRPr lang="en-US" altLang="en-US" sz="18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45918" y="3124200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new states in the former Soviet Union are an assemblage of nation-states and multinational states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Belarus </a:t>
            </a:r>
            <a:r>
              <a:rPr lang="en-US" sz="2800" dirty="0"/>
              <a:t>peacefully transitioned into an independent nation-state, while Moldova and Ukraine have experienced ethnic tensions.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819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Nation-States in the Former Soviet Union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341418"/>
            <a:ext cx="8839200" cy="3657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The ethnic distinction among Belarusians, Ukrainians, and Russians is difficult to pin down. </a:t>
            </a:r>
          </a:p>
          <a:p>
            <a:r>
              <a:rPr lang="en-US" sz="2800" dirty="0"/>
              <a:t>All three speak similar East Slavic languages/ common ethnic heritage. </a:t>
            </a:r>
          </a:p>
          <a:p>
            <a:r>
              <a:rPr lang="en-US" sz="2800" dirty="0"/>
              <a:t>Following invasions and conquests of the area by Mongolians, Poles, and Lithuanians beginning in the thirteenth century, Belarusians and Ukrainians became isolated from Russians and developed distinct ethnicities.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Belarus and Ukraine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340799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Moldovans </a:t>
            </a:r>
            <a:r>
              <a:rPr lang="en-US" sz="2800" dirty="0"/>
              <a:t>are ethnically indistinguishable from Romanians, and Moldova was historically a part of Romania until the Soviet Union took control of it in 1940. </a:t>
            </a:r>
            <a:endParaRPr lang="en-US" sz="2800" dirty="0" smtClean="0"/>
          </a:p>
          <a:p>
            <a:r>
              <a:rPr lang="en-US" sz="2800" dirty="0" smtClean="0"/>
              <a:t>Following </a:t>
            </a:r>
            <a:r>
              <a:rPr lang="en-US" sz="2800" dirty="0"/>
              <a:t>Moldova’s declaration of independence in 1992, many Moldovans wished to reunify with Romania. </a:t>
            </a:r>
            <a:endParaRPr lang="en-US" sz="2800" dirty="0" smtClean="0"/>
          </a:p>
          <a:p>
            <a:r>
              <a:rPr lang="en-US" sz="2800" dirty="0" smtClean="0"/>
              <a:t>However</a:t>
            </a:r>
            <a:r>
              <a:rPr lang="en-US" sz="2800" dirty="0"/>
              <a:t>, </a:t>
            </a:r>
            <a:r>
              <a:rPr lang="en-US" sz="2800" dirty="0" smtClean="0"/>
              <a:t>ethnic </a:t>
            </a:r>
            <a:r>
              <a:rPr lang="en-US" sz="2800" dirty="0"/>
              <a:t>Ukrainians and </a:t>
            </a:r>
            <a:r>
              <a:rPr lang="en-US" sz="2800" dirty="0" smtClean="0"/>
              <a:t>Russians have </a:t>
            </a:r>
            <a:r>
              <a:rPr lang="en-US" sz="2800" dirty="0"/>
              <a:t>prevented Moldovan reunification with Romania.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19812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Moldova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36" y="0"/>
            <a:ext cx="4343400" cy="33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8545" y="381000"/>
            <a:ext cx="4923673" cy="5334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Located </a:t>
            </a:r>
            <a:r>
              <a:rPr lang="en-US" sz="2800" dirty="0"/>
              <a:t>on the Baltic Sea, the countries of Estonia, Latvia, and Lithuania are known as the Baltic states. </a:t>
            </a:r>
            <a:endParaRPr lang="en-US" sz="2800" dirty="0" smtClean="0"/>
          </a:p>
          <a:p>
            <a:r>
              <a:rPr lang="en-US" sz="2800" dirty="0" smtClean="0"/>
              <a:t>These </a:t>
            </a:r>
            <a:r>
              <a:rPr lang="en-US" sz="2800" dirty="0"/>
              <a:t>three states were annexed by the Soviet Union in 1940 under an agreement with Nazi Germany. All three have distinct </a:t>
            </a:r>
            <a:r>
              <a:rPr lang="en-US" sz="2800" dirty="0" smtClean="0"/>
              <a:t>cultural / religious </a:t>
            </a:r>
            <a:r>
              <a:rPr lang="en-US" sz="2800" dirty="0"/>
              <a:t>differences and discernable historical traditions.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6248400" y="4846638"/>
            <a:ext cx="19812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Three Baltic States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1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00400"/>
            <a:ext cx="8839200" cy="3429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b="1" dirty="0"/>
              <a:t>state</a:t>
            </a:r>
            <a:r>
              <a:rPr lang="en-US" sz="2800" dirty="0"/>
              <a:t> is an area organized into a political unit and ruled by an established government that has control over its internal and foreign affairs. </a:t>
            </a:r>
            <a:endParaRPr lang="en-US" sz="2800" dirty="0" smtClean="0"/>
          </a:p>
          <a:p>
            <a:r>
              <a:rPr lang="en-US" sz="2800" i="1" dirty="0" smtClean="0"/>
              <a:t>Country</a:t>
            </a:r>
            <a:r>
              <a:rPr lang="en-US" sz="2800" dirty="0" smtClean="0"/>
              <a:t> </a:t>
            </a:r>
            <a:r>
              <a:rPr lang="en-US" sz="2800" dirty="0"/>
              <a:t>is synonymous with </a:t>
            </a:r>
            <a:r>
              <a:rPr lang="en-US" sz="2800" i="1" dirty="0"/>
              <a:t>state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Nearly </a:t>
            </a:r>
            <a:r>
              <a:rPr lang="en-US" sz="2800" dirty="0"/>
              <a:t>all inhabitable land is organized into states. The land area occupied by states around the world widely </a:t>
            </a:r>
            <a:r>
              <a:rPr lang="en-US" sz="2800" dirty="0" smtClean="0"/>
              <a:t>varies -the </a:t>
            </a:r>
            <a:r>
              <a:rPr lang="en-US" sz="2800" dirty="0"/>
              <a:t>largest states, </a:t>
            </a:r>
            <a:r>
              <a:rPr lang="en-US" sz="2800" dirty="0" smtClean="0"/>
              <a:t>Russia. 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Introducing Political Geography </a:t>
            </a:r>
          </a:p>
        </p:txBody>
      </p:sp>
    </p:spTree>
    <p:extLst>
      <p:ext uri="{BB962C8B-B14F-4D97-AF65-F5344CB8AC3E}">
        <p14:creationId xmlns:p14="http://schemas.microsoft.com/office/powerpoint/2010/main" val="22769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2489"/>
            <a:ext cx="3720194" cy="6440711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Caucasus -situated </a:t>
            </a:r>
            <a:r>
              <a:rPr lang="en-US" sz="2800" dirty="0"/>
              <a:t>between the Black </a:t>
            </a:r>
            <a:r>
              <a:rPr lang="en-US" sz="2800" dirty="0" smtClean="0"/>
              <a:t>&amp; Caspian seas/ gets </a:t>
            </a:r>
            <a:r>
              <a:rPr lang="en-US" sz="2800" dirty="0"/>
              <a:t>its name from the mountains that separate Azerbaijan and Georgia from Russia. </a:t>
            </a:r>
            <a:endParaRPr lang="en-US" sz="2800" dirty="0" smtClean="0"/>
          </a:p>
          <a:p>
            <a:r>
              <a:rPr lang="en-US" sz="2800" dirty="0" smtClean="0"/>
              <a:t>The USSR gov. </a:t>
            </a:r>
            <a:r>
              <a:rPr lang="en-US" sz="2800" dirty="0"/>
              <a:t>promoted allegiance to the Soviet state and quelled disputes among ethnicities, by force if necessary.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791200" y="4779819"/>
            <a:ext cx="290648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The Caucasus: Many Ethnicities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86200"/>
            <a:ext cx="8839200" cy="2438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With </a:t>
            </a:r>
            <a:r>
              <a:rPr lang="en-US" sz="2800" dirty="0"/>
              <a:t>the breakup of the region into several independent countries, long-standing conflicts among ethnicities have erupted into armed conflicts.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region’s ethnicities have had varying degrees of success in forming nation-states.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09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The Caucasus: Many Ethnicities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00400"/>
            <a:ext cx="8839200" cy="3352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Armenia </a:t>
            </a:r>
            <a:r>
              <a:rPr lang="en-US" sz="2800" dirty="0"/>
              <a:t>is a Christian-majority state that has historically lived under the rule of Turkish Muslims. </a:t>
            </a:r>
            <a:endParaRPr lang="en-US" sz="2800" dirty="0" smtClean="0"/>
          </a:p>
          <a:p>
            <a:r>
              <a:rPr lang="en-US" sz="2800" dirty="0" smtClean="0"/>
              <a:t>Following </a:t>
            </a:r>
            <a:r>
              <a:rPr lang="en-US" sz="2800" dirty="0"/>
              <a:t>World War I, the Allies created the independent state of Armenia, although it was soon divided between Turkey and the Soviet Union in 1921. </a:t>
            </a:r>
            <a:endParaRPr lang="en-US" sz="2800" dirty="0" smtClean="0"/>
          </a:p>
          <a:p>
            <a:r>
              <a:rPr lang="en-US" sz="2800" dirty="0" smtClean="0"/>
              <a:t>98 % of </a:t>
            </a:r>
            <a:r>
              <a:rPr lang="en-US" sz="2800" dirty="0"/>
              <a:t>Armenian </a:t>
            </a:r>
            <a:r>
              <a:rPr lang="en-US" sz="2800" dirty="0" smtClean="0"/>
              <a:t>pop. </a:t>
            </a:r>
            <a:r>
              <a:rPr lang="en-US" sz="2800" dirty="0"/>
              <a:t>are ethnic Armenians, making it the most ethnically homogenous </a:t>
            </a:r>
            <a:r>
              <a:rPr lang="en-US" sz="2800" dirty="0" smtClean="0"/>
              <a:t>country in the </a:t>
            </a:r>
            <a:r>
              <a:rPr lang="en-US" sz="2800" dirty="0"/>
              <a:t>area.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098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Armenia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5418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590800"/>
            <a:ext cx="8839200" cy="4114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Georgia </a:t>
            </a:r>
            <a:r>
              <a:rPr lang="en-US" sz="2800" dirty="0"/>
              <a:t>is more ethnically diverse than Armenia and </a:t>
            </a:r>
            <a:r>
              <a:rPr lang="en-US" sz="2800" dirty="0" smtClean="0"/>
              <a:t>Azerbaijan. </a:t>
            </a:r>
          </a:p>
          <a:p>
            <a:r>
              <a:rPr lang="en-US" sz="2800" dirty="0" err="1" smtClean="0"/>
              <a:t>Ossetians</a:t>
            </a:r>
            <a:r>
              <a:rPr lang="en-US" sz="2800" dirty="0" smtClean="0"/>
              <a:t> </a:t>
            </a:r>
            <a:r>
              <a:rPr lang="en-US" sz="2800" dirty="0"/>
              <a:t>and Abkhazians have fought the Georgian government for control over the territory that their respective ethnicity predominantly occupies, forming two independent republics. </a:t>
            </a:r>
            <a:endParaRPr lang="en-US" sz="2800" dirty="0" smtClean="0"/>
          </a:p>
          <a:p>
            <a:r>
              <a:rPr lang="en-US" sz="2800" dirty="0" smtClean="0"/>
              <a:t>These </a:t>
            </a:r>
            <a:r>
              <a:rPr lang="en-US" sz="2800" dirty="0"/>
              <a:t>republics, South Ossetia and Abkhazia, are only recognized by a handful of states (such as Russia, which has installed troops in both areas).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098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Georgia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3933"/>
            <a:ext cx="4371975" cy="24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Turkmenistan </a:t>
            </a:r>
            <a:r>
              <a:rPr lang="en-US" sz="2800" dirty="0"/>
              <a:t>and Uzbekistan are relatively stable nation-states. 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contrast, Tajikistan is a nation-state that has endured a civil war, fought between Tajiks who were former Communists, and a coalition of Muslim fundamentalists and Western-oriented intellectuals.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098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Central Asian States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276600"/>
            <a:ext cx="8839200" cy="3276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Kazakhstan </a:t>
            </a:r>
            <a:r>
              <a:rPr lang="en-US" sz="2800" dirty="0"/>
              <a:t>is a relatively peaceful multinational state divided between Kazakhs and Russians. </a:t>
            </a:r>
          </a:p>
          <a:p>
            <a:r>
              <a:rPr lang="en-US" sz="2800" dirty="0" smtClean="0"/>
              <a:t>Kyrgyzstan</a:t>
            </a:r>
            <a:r>
              <a:rPr lang="en-US" sz="2800" dirty="0"/>
              <a:t>, however, is relatively unstable, facing prolonged ethnic conflict. </a:t>
            </a:r>
            <a:endParaRPr lang="en-US" sz="2800" dirty="0" smtClean="0"/>
          </a:p>
          <a:p>
            <a:r>
              <a:rPr lang="en-US" sz="2800" dirty="0" smtClean="0"/>
              <a:t>Successive </a:t>
            </a:r>
            <a:r>
              <a:rPr lang="en-US" sz="2800" dirty="0"/>
              <a:t>presidents were ousted in the early </a:t>
            </a:r>
            <a:r>
              <a:rPr lang="en-US" sz="2800" dirty="0" smtClean="0"/>
              <a:t>21century</a:t>
            </a:r>
            <a:r>
              <a:rPr lang="en-US" sz="2800" dirty="0"/>
              <a:t>, and ethnic cleansing of hundreds of thousands of Uzbeks by Kyrgyz is alleged.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2098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Central Asian States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6255" y="3048000"/>
            <a:ext cx="8839200" cy="3657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The single most important global geopolitical phenomenon of the past 500 years is colonialism.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While we usually think of Britain, Spain, Portugal and France – do not forget Sweden, Russia, Austria, China and Japan.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Although the great European colonial empires largely disbanded – the U.S. and China still control the destines of millions of colonized people throughout the world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Colonialism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07283"/>
            <a:ext cx="8839200" cy="2438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colony </a:t>
            </a:r>
            <a:r>
              <a:rPr lang="en-US" sz="2800" dirty="0"/>
              <a:t>is a territory that is legally tied to a sovereign state rather than being completely independent. 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some instances, a sovereign state manages the colony’s military and foreign </a:t>
            </a:r>
            <a:r>
              <a:rPr lang="en-US" sz="2800" dirty="0" smtClean="0"/>
              <a:t>affairs – sometimes even its internal </a:t>
            </a:r>
            <a:r>
              <a:rPr lang="en-US" sz="2800" dirty="0"/>
              <a:t>affairs.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19050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Colonies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839200" cy="2895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U.N. does not include territories that are uninhabited, or those that they consider to have considerable autonomy in self-governing. </a:t>
            </a:r>
            <a:endParaRPr lang="en-US" sz="2800" dirty="0" smtClean="0"/>
          </a:p>
          <a:p>
            <a:r>
              <a:rPr lang="en-US" sz="2800" dirty="0" smtClean="0"/>
              <a:t>Puerto </a:t>
            </a:r>
            <a:r>
              <a:rPr lang="en-US" sz="2800" dirty="0"/>
              <a:t>Rico, Greenland, and Hong Kong and Macao are all examples of territories with significant levels of self-governance.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Distribution of Colonies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8545" y="3276600"/>
            <a:ext cx="8839200" cy="3429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Colonialism </a:t>
            </a:r>
            <a:r>
              <a:rPr lang="en-US" sz="2800" dirty="0"/>
              <a:t>is an attempt by one country to establish settlements and impose its political, economic, and cultural principles in another territory. </a:t>
            </a:r>
            <a:endParaRPr lang="en-US" sz="2800" dirty="0" smtClean="0"/>
          </a:p>
          <a:p>
            <a:r>
              <a:rPr lang="en-US" sz="2800" dirty="0" smtClean="0"/>
              <a:t>European </a:t>
            </a:r>
            <a:r>
              <a:rPr lang="en-US" sz="2800" dirty="0"/>
              <a:t>states established colonies for three basic reasons: God, gold, and glory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European states started establishing colonies in the Western Hemisphere in the 1400s.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0" y="274638"/>
            <a:ext cx="196559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Colonialism</a:t>
            </a:r>
            <a:endParaRPr lang="en-US" alt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99" y="267711"/>
            <a:ext cx="1814945" cy="18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839200" cy="5562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>
                <a:solidFill>
                  <a:srgbClr val="006600"/>
                </a:solidFill>
              </a:rPr>
              <a:t>In Asia/Europe,  Russia has these (states) subdivisions that are called </a:t>
            </a:r>
            <a:r>
              <a:rPr lang="en-US" sz="2800" dirty="0" smtClean="0">
                <a:solidFill>
                  <a:srgbClr val="006600"/>
                </a:solidFill>
              </a:rPr>
              <a:t>Oblasts.</a:t>
            </a:r>
          </a:p>
          <a:p>
            <a:r>
              <a:rPr lang="en-US" sz="2800" dirty="0" smtClean="0">
                <a:solidFill>
                  <a:srgbClr val="006600"/>
                </a:solidFill>
              </a:rPr>
              <a:t>Mexico has 31 federated states, federal district (MC)</a:t>
            </a:r>
          </a:p>
          <a:p>
            <a:r>
              <a:rPr lang="en-US" sz="2800" dirty="0" smtClean="0">
                <a:solidFill>
                  <a:srgbClr val="006600"/>
                </a:solidFill>
              </a:rPr>
              <a:t>In </a:t>
            </a:r>
            <a:r>
              <a:rPr lang="en-US" sz="2800" dirty="0">
                <a:solidFill>
                  <a:srgbClr val="006600"/>
                </a:solidFill>
              </a:rPr>
              <a:t>India, they are called States and Union territories. </a:t>
            </a: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en-US" sz="2800" dirty="0" smtClean="0">
                <a:solidFill>
                  <a:srgbClr val="006600"/>
                </a:solidFill>
              </a:rPr>
              <a:t>Germany </a:t>
            </a:r>
            <a:r>
              <a:rPr lang="en-US" sz="2800" dirty="0">
                <a:solidFill>
                  <a:srgbClr val="006600"/>
                </a:solidFill>
              </a:rPr>
              <a:t>has its sixteen </a:t>
            </a:r>
            <a:r>
              <a:rPr lang="en-US" sz="2800" dirty="0" err="1">
                <a:solidFill>
                  <a:srgbClr val="006600"/>
                </a:solidFill>
              </a:rPr>
              <a:t>Bundeslands</a:t>
            </a:r>
            <a:r>
              <a:rPr lang="en-US" sz="2800" dirty="0">
                <a:solidFill>
                  <a:srgbClr val="006600"/>
                </a:solidFill>
              </a:rPr>
              <a:t> (Federal States</a:t>
            </a:r>
            <a:r>
              <a:rPr lang="en-US" sz="28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6600"/>
                </a:solidFill>
              </a:rPr>
              <a:t>Brazil has </a:t>
            </a:r>
            <a:r>
              <a:rPr lang="en-US" sz="2800" dirty="0">
                <a:solidFill>
                  <a:srgbClr val="006600"/>
                </a:solidFill>
              </a:rPr>
              <a:t>26 states and a Federal </a:t>
            </a:r>
            <a:r>
              <a:rPr lang="en-US" sz="2800" dirty="0" smtClean="0">
                <a:solidFill>
                  <a:srgbClr val="006600"/>
                </a:solidFill>
              </a:rPr>
              <a:t>district.</a:t>
            </a:r>
          </a:p>
          <a:p>
            <a:r>
              <a:rPr lang="en-US" sz="2800" dirty="0" smtClean="0">
                <a:solidFill>
                  <a:srgbClr val="006600"/>
                </a:solidFill>
              </a:rPr>
              <a:t>Malaysia </a:t>
            </a:r>
            <a:r>
              <a:rPr lang="en-US" sz="2800" dirty="0">
                <a:solidFill>
                  <a:srgbClr val="006600"/>
                </a:solidFill>
              </a:rPr>
              <a:t>has 13 states and 3 federal territories. </a:t>
            </a: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en-US" sz="2800" dirty="0" smtClean="0">
                <a:solidFill>
                  <a:srgbClr val="006600"/>
                </a:solidFill>
              </a:rPr>
              <a:t>Many </a:t>
            </a:r>
            <a:r>
              <a:rPr lang="en-US" sz="2800" dirty="0">
                <a:solidFill>
                  <a:srgbClr val="006600"/>
                </a:solidFill>
              </a:rPr>
              <a:t>other countries call their administrative subdivisions by their local </a:t>
            </a:r>
            <a:r>
              <a:rPr lang="en-US" sz="2800" dirty="0" smtClean="0">
                <a:solidFill>
                  <a:srgbClr val="006600"/>
                </a:solidFill>
              </a:rPr>
              <a:t>names - Department </a:t>
            </a:r>
            <a:r>
              <a:rPr lang="en-US" sz="2800" dirty="0">
                <a:solidFill>
                  <a:srgbClr val="006600"/>
                </a:solidFill>
              </a:rPr>
              <a:t>(France). </a:t>
            </a: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en-US" sz="2800" dirty="0" smtClean="0">
                <a:solidFill>
                  <a:srgbClr val="006600"/>
                </a:solidFill>
              </a:rPr>
              <a:t>Province </a:t>
            </a:r>
            <a:r>
              <a:rPr lang="en-US" sz="2800" dirty="0">
                <a:solidFill>
                  <a:srgbClr val="006600"/>
                </a:solidFill>
              </a:rPr>
              <a:t>(Canada, South Africa), </a:t>
            </a: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en-US" sz="2800" dirty="0" smtClean="0">
                <a:solidFill>
                  <a:srgbClr val="006600"/>
                </a:solidFill>
              </a:rPr>
              <a:t>Prefecture </a:t>
            </a:r>
            <a:r>
              <a:rPr lang="en-US" sz="2800" dirty="0">
                <a:solidFill>
                  <a:srgbClr val="006600"/>
                </a:solidFill>
              </a:rPr>
              <a:t>(Japan), etc</a:t>
            </a:r>
            <a:r>
              <a:rPr lang="en-US" sz="2800" dirty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Other States?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038600"/>
            <a:ext cx="8839200" cy="2514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United Kingdom and France had the largest colonial empire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UK – every continent  - “Sun never set” on its empire.</a:t>
            </a:r>
          </a:p>
          <a:p>
            <a:r>
              <a:rPr lang="en-US" sz="2800" dirty="0" smtClean="0"/>
              <a:t>France had second-largest overseas territory – attempted to assimilate into culture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14478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chemeClr val="bg1"/>
                </a:solidFill>
              </a:rPr>
              <a:t>Colonialism</a:t>
            </a:r>
            <a:endParaRPr lang="en-US" altLang="en-US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777" t="8351" r="7211" b="14823"/>
          <a:stretch/>
        </p:blipFill>
        <p:spPr>
          <a:xfrm>
            <a:off x="4017818" y="13855"/>
            <a:ext cx="5105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0"/>
            <a:ext cx="8839200" cy="2743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European colonial era ended in the Western Hemisphere by 1824. </a:t>
            </a:r>
            <a:endParaRPr lang="en-US" sz="2800" dirty="0" smtClean="0"/>
          </a:p>
          <a:p>
            <a:r>
              <a:rPr lang="en-US" sz="2800" dirty="0" smtClean="0"/>
              <a:t>European </a:t>
            </a:r>
            <a:r>
              <a:rPr lang="en-US" sz="2800" dirty="0"/>
              <a:t>states then started to establish colonies in Africa and Asia. </a:t>
            </a:r>
            <a:endParaRPr lang="en-US" sz="2800" dirty="0" smtClean="0"/>
          </a:p>
          <a:p>
            <a:r>
              <a:rPr lang="en-US" sz="2800" dirty="0" smtClean="0"/>
              <a:t>Most </a:t>
            </a:r>
            <a:r>
              <a:rPr lang="en-US" sz="2800" dirty="0"/>
              <a:t>African and Asian colonies became independent after World War II. </a:t>
            </a:r>
            <a:r>
              <a:rPr lang="en-US" sz="2800" dirty="0" smtClean="0"/>
              <a:t>(only 15 UN 1945 – 106 in 2012)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Colonialism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29277"/>
            <a:ext cx="8839200" cy="2057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United Nations has classified 17 places in the world as “non-self-governing territories.” </a:t>
            </a:r>
            <a:endParaRPr lang="en-US" sz="2800" dirty="0" smtClean="0"/>
          </a:p>
          <a:p>
            <a:r>
              <a:rPr lang="en-US" sz="2800" dirty="0" smtClean="0"/>
              <a:t>Western </a:t>
            </a:r>
            <a:r>
              <a:rPr lang="en-US" sz="2800" dirty="0"/>
              <a:t>Sahara, French Polynesia, and New Caledonia are all examples of this type of territory.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038600" y="5852319"/>
            <a:ext cx="5140432" cy="100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Distribution of Colonies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447801"/>
            <a:ext cx="8839200" cy="3429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In many cases, imperialism has arisen where colonialism once flourished.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While colonialism involves the official government rule of one state over another, imperialism describes a situation in which one country exerts cultural or economic dominance over anther without the aid of official government institutions.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Imperialism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691" y="3810000"/>
            <a:ext cx="8839200" cy="289559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Ex. – many South American and African countries that were European colonies during 18</a:t>
            </a:r>
            <a:r>
              <a:rPr lang="en-US" sz="2800" baseline="30000" dirty="0" smtClean="0">
                <a:solidFill>
                  <a:srgbClr val="0070C0"/>
                </a:solidFill>
              </a:rPr>
              <a:t>th</a:t>
            </a:r>
            <a:r>
              <a:rPr lang="en-US" sz="2800" dirty="0" smtClean="0">
                <a:solidFill>
                  <a:srgbClr val="0070C0"/>
                </a:solidFill>
              </a:rPr>
              <a:t> &amp; 19</a:t>
            </a:r>
            <a:r>
              <a:rPr lang="en-US" sz="2800" baseline="30000" dirty="0" smtClean="0">
                <a:solidFill>
                  <a:srgbClr val="0070C0"/>
                </a:solidFill>
              </a:rPr>
              <a:t>th</a:t>
            </a:r>
            <a:r>
              <a:rPr lang="en-US" sz="2800" dirty="0" smtClean="0">
                <a:solidFill>
                  <a:srgbClr val="0070C0"/>
                </a:solidFill>
              </a:rPr>
              <a:t> centuries are still dominated by the culture of the former colonizers.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U.S. is dominant imperial power in the sense that American culture and economics affect the lives of millions of people throughout the world.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514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Imperialism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81400"/>
            <a:ext cx="8839200" cy="167639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Kenya (Independent of G.B. 1963) still retains legacy of British language, religion and administration systems.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India and Vietnam also hold onto legacy of imperialism.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4384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Imperialism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74638"/>
            <a:ext cx="6400800" cy="31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962156"/>
            <a:ext cx="8839200" cy="3286243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Other </a:t>
            </a:r>
            <a:r>
              <a:rPr lang="en-US" sz="2800" dirty="0"/>
              <a:t>end of the spectrum are about two dozen </a:t>
            </a:r>
            <a:r>
              <a:rPr lang="en-US" sz="2800" b="1" dirty="0" smtClean="0"/>
              <a:t>microstates </a:t>
            </a:r>
            <a:r>
              <a:rPr lang="en-US" sz="2800" dirty="0" smtClean="0"/>
              <a:t>(like Monaco), </a:t>
            </a:r>
            <a:r>
              <a:rPr lang="en-US" sz="2800" dirty="0"/>
              <a:t>which are states with very small land area.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Vatican is the world’s smallest microstate, coming in at 0.17 square miles. </a:t>
            </a:r>
            <a:endParaRPr lang="en-US" sz="2800" dirty="0" smtClean="0"/>
          </a:p>
          <a:p>
            <a:r>
              <a:rPr lang="en-US" sz="2800" dirty="0" smtClean="0"/>
              <a:t>Many </a:t>
            </a:r>
            <a:r>
              <a:rPr lang="en-US" sz="2800" dirty="0"/>
              <a:t>microstates are islands, explaining both their small size and sovereignty.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Introducing Political Geography </a:t>
            </a:r>
          </a:p>
        </p:txBody>
      </p:sp>
    </p:spTree>
    <p:extLst>
      <p:ext uri="{BB962C8B-B14F-4D97-AF65-F5344CB8AC3E}">
        <p14:creationId xmlns:p14="http://schemas.microsoft.com/office/powerpoint/2010/main" val="4043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52800"/>
            <a:ext cx="9144000" cy="2286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 </a:t>
            </a:r>
            <a:r>
              <a:rPr lang="en-US" sz="2800" dirty="0"/>
              <a:t>state has </a:t>
            </a:r>
            <a:r>
              <a:rPr lang="en-US" sz="2800" b="1" dirty="0"/>
              <a:t>sovereignty</a:t>
            </a:r>
            <a:r>
              <a:rPr lang="en-US" sz="2800" dirty="0"/>
              <a:t>, which means independence from control of its internal affairs by other states.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sovereign state is a good example of a formal or uniform region, as the entire area of a state is managed by its national government, laws, army, and leaders.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Challenges in Defining States </a:t>
            </a:r>
          </a:p>
        </p:txBody>
      </p:sp>
    </p:spTree>
    <p:extLst>
      <p:ext uri="{BB962C8B-B14F-4D97-AF65-F5344CB8AC3E}">
        <p14:creationId xmlns:p14="http://schemas.microsoft.com/office/powerpoint/2010/main" val="36268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828800"/>
            <a:ext cx="4381453" cy="4800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Disagreement </a:t>
            </a:r>
            <a:r>
              <a:rPr lang="en-US" sz="2800" dirty="0"/>
              <a:t>over the number of sovereign states in the world is present in the global community. </a:t>
            </a:r>
            <a:endParaRPr lang="en-US" sz="2800" dirty="0" smtClean="0"/>
          </a:p>
          <a:p>
            <a:r>
              <a:rPr lang="en-US" sz="2800" dirty="0" smtClean="0"/>
              <a:t>Places </a:t>
            </a:r>
            <a:r>
              <a:rPr lang="en-US" sz="2800" dirty="0"/>
              <a:t>that challenge the definition of </a:t>
            </a:r>
            <a:r>
              <a:rPr lang="en-US" sz="2800" i="1" dirty="0"/>
              <a:t>sovereignty</a:t>
            </a:r>
            <a:r>
              <a:rPr lang="en-US" sz="2800" dirty="0"/>
              <a:t> are Korea, China, and Western Sahara.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505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Challenges in Defining States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853" y="311509"/>
            <a:ext cx="4460205" cy="529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748" y="1"/>
            <a:ext cx="5243052" cy="685799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Not </a:t>
            </a:r>
            <a:r>
              <a:rPr lang="en-US" sz="2800" dirty="0"/>
              <a:t>all states are universally recognized or well defined. </a:t>
            </a:r>
            <a:endParaRPr lang="en-US" sz="2800" dirty="0" smtClean="0"/>
          </a:p>
          <a:p>
            <a:r>
              <a:rPr lang="en-US" sz="2800" dirty="0" smtClean="0"/>
              <a:t>Korea </a:t>
            </a:r>
            <a:r>
              <a:rPr lang="en-US" sz="2800" dirty="0"/>
              <a:t>was divided in half into two occupation zones by the United States and the former Soviet Union after they defeated Japan in World War II. 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/>
              <a:t>1992, North Korea and South Korea were admitted to the United Nations as separate countries. </a:t>
            </a:r>
            <a:endParaRPr lang="en-US" sz="2800" dirty="0" smtClean="0"/>
          </a:p>
          <a:p>
            <a:r>
              <a:rPr lang="en-US" sz="2800" dirty="0" smtClean="0"/>
              <a:t>Nuclear testing and inability to provide citizens with basic needs (electricity) makes Korea the world’s poorest country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6427839" y="4419600"/>
            <a:ext cx="2743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Korea: One State or Two? </a:t>
            </a:r>
            <a:endParaRPr lang="en-US" altLang="en-US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53418</TotalTime>
  <Words>2864</Words>
  <Application>Microsoft Office PowerPoint</Application>
  <PresentationFormat>On-screen Show (4:3)</PresentationFormat>
  <Paragraphs>262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Bookman Old Style</vt:lpstr>
      <vt:lpstr>Calibri</vt:lpstr>
      <vt:lpstr>Verdana</vt:lpstr>
      <vt:lpstr>Office Theme</vt:lpstr>
      <vt:lpstr>Chapter 8:  Key Issue 1 – Political Geography –  </vt:lpstr>
      <vt:lpstr>Key Issue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Population</dc:title>
  <dc:creator>Carolyn Coulter</dc:creator>
  <cp:lastModifiedBy>Arriola, Tony</cp:lastModifiedBy>
  <cp:revision>444</cp:revision>
  <dcterms:created xsi:type="dcterms:W3CDTF">2012-01-31T20:23:10Z</dcterms:created>
  <dcterms:modified xsi:type="dcterms:W3CDTF">2017-02-09T18:30:22Z</dcterms:modified>
</cp:coreProperties>
</file>