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3"/>
  </p:notesMasterIdLst>
  <p:handoutMasterIdLst>
    <p:handoutMasterId r:id="rId34"/>
  </p:handoutMasterIdLst>
  <p:sldIdLst>
    <p:sldId id="257" r:id="rId2"/>
    <p:sldId id="503" r:id="rId3"/>
    <p:sldId id="471" r:id="rId4"/>
    <p:sldId id="504" r:id="rId5"/>
    <p:sldId id="505" r:id="rId6"/>
    <p:sldId id="506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1" r:id="rId21"/>
    <p:sldId id="520" r:id="rId22"/>
    <p:sldId id="522" r:id="rId23"/>
    <p:sldId id="530" r:id="rId24"/>
    <p:sldId id="523" r:id="rId25"/>
    <p:sldId id="524" r:id="rId26"/>
    <p:sldId id="525" r:id="rId27"/>
    <p:sldId id="526" r:id="rId28"/>
    <p:sldId id="527" r:id="rId29"/>
    <p:sldId id="531" r:id="rId30"/>
    <p:sldId id="528" r:id="rId31"/>
    <p:sldId id="529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0586" autoAdjust="0"/>
  </p:normalViewPr>
  <p:slideViewPr>
    <p:cSldViewPr>
      <p:cViewPr varScale="1">
        <p:scale>
          <a:sx n="62" d="100"/>
          <a:sy n="62" d="100"/>
        </p:scale>
        <p:origin x="6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B57EC8-4D06-4937-83C6-77D7DFE3FE82}" type="datetimeFigureOut">
              <a:rPr lang="en-US" altLang="en-US"/>
              <a:pPr>
                <a:defRPr/>
              </a:pPr>
              <a:t>1/20/2017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644F39-29EA-4970-83F0-D4F9D00B8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51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69AA8D-4429-4039-8AC3-EC508C887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926DAB-4612-47C3-BF04-73F8CA53417E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2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0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94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75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95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4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4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19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04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0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60DE49-DD32-4099-A1F4-338E25BEA145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35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49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56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7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44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25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00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21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39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54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0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85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0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3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24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5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55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27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8C6DAB-FBE4-4387-B571-0320AA2A8B9B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6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53F6-E24D-4407-9C25-FFD5FF5FE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95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4FD1-4536-41D7-83C5-AC162C0F4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09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D51D3-171F-4B2B-A89A-E112C6EC7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34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F4BA0-46CB-438B-A0B7-EFA8D7C6D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FB34-276C-4ECD-9146-3CF0EF8C1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4090-06E9-447B-B6CD-6777F2199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9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E563-3E36-4710-B5F0-8A6AC06C02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3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4DB6-EF4F-4EEB-8DF9-F74B76D35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19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DFAB2-0071-45DF-8C60-84FEC40583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F3F24-7FBC-4D5A-A0A7-ED2EEC3F7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4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6FAD-915F-4DFF-B0D8-8B244C403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1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E714-CC9C-4CA8-BFC3-09AAC20FC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7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5500" y="6492875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2012 John Wiley &amp; Sons, Inc.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56D7D1-6F03-48FB-BC04-54D438334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Chapter 7: </a:t>
            </a:r>
            <a:b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Key Issue 4 - Ethnicity – </a:t>
            </a:r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en-US" alt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46860"/>
            <a:ext cx="4572396" cy="264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4724400" cy="3816661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Following </a:t>
            </a:r>
            <a:r>
              <a:rPr lang="en-US" sz="2800" dirty="0"/>
              <a:t>the Accords reached in Dayton, Ohio, in 1996 by leaders of the various ethnicities, Bosnia and Herzegovina was divided into three regions, one each dominated by the Croats, Serbs, and </a:t>
            </a:r>
            <a:r>
              <a:rPr lang="en-US" sz="2800" dirty="0" err="1"/>
              <a:t>Bosniaks</a:t>
            </a:r>
            <a:r>
              <a:rPr lang="en-US" sz="2800" dirty="0"/>
              <a:t>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762000" y="5181600"/>
            <a:ext cx="3124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in Bosnia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0"/>
            <a:ext cx="42369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7898" y="2514600"/>
            <a:ext cx="8610600" cy="3276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Kosovo </a:t>
            </a:r>
            <a:r>
              <a:rPr lang="en-US" sz="2800" dirty="0"/>
              <a:t>and Croatia, also former Yugoslav republics, are locations of recent ethnic cleansings. </a:t>
            </a:r>
            <a:endParaRPr lang="en-US" sz="2800" dirty="0" smtClean="0"/>
          </a:p>
          <a:p>
            <a:r>
              <a:rPr lang="en-US" sz="2800" dirty="0" smtClean="0"/>
              <a:t>With </a:t>
            </a:r>
            <a:r>
              <a:rPr lang="en-US" sz="2800" dirty="0"/>
              <a:t>the breakup of Yugoslavia, Serbia took direct control of Kosovo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Serbs practiced ethnic cleansing in the province of Kosovo, where the large Albanian population was forced to migrate to Albania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Elsewhere in the Balkans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6902" y="3352800"/>
            <a:ext cx="8991600" cy="3276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At </a:t>
            </a:r>
            <a:r>
              <a:rPr lang="en-US" sz="2800" dirty="0"/>
              <a:t>its peak in 1999, Serb ethnic cleansing had forced 750,000 of Kosovo’s two million ethnic Albanian residents from their homes. </a:t>
            </a:r>
            <a:endParaRPr lang="en-US" sz="2800" dirty="0" smtClean="0"/>
          </a:p>
          <a:p>
            <a:r>
              <a:rPr lang="en-US" sz="2800" dirty="0" smtClean="0"/>
              <a:t>NATO </a:t>
            </a:r>
            <a:r>
              <a:rPr lang="en-US" sz="2800" dirty="0"/>
              <a:t>launched an air attack against Serbia and the Serbs eventually agreed to withdraw from Kosovo. </a:t>
            </a:r>
            <a:endParaRPr lang="en-US" sz="2800" dirty="0" smtClean="0"/>
          </a:p>
          <a:p>
            <a:r>
              <a:rPr lang="en-US" sz="2800" dirty="0" smtClean="0"/>
              <a:t>Kosovo </a:t>
            </a:r>
            <a:r>
              <a:rPr lang="en-US" sz="2800" dirty="0"/>
              <a:t>became an independent state in 2008.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Elsewhere in the Balkans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144"/>
            <a:ext cx="4404102" cy="33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22432"/>
            <a:ext cx="8610600" cy="3124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Croat </a:t>
            </a:r>
            <a:r>
              <a:rPr lang="en-US" sz="2800" dirty="0"/>
              <a:t>and other non-Serb ethnicities were also victims of ethnic cleansing by Serbs in Croatia. </a:t>
            </a:r>
            <a:endParaRPr lang="en-US" sz="2800" dirty="0" smtClean="0"/>
          </a:p>
          <a:p>
            <a:r>
              <a:rPr lang="en-US" sz="2800" dirty="0" smtClean="0"/>
              <a:t>Following </a:t>
            </a:r>
            <a:r>
              <a:rPr lang="en-US" sz="2800" dirty="0"/>
              <a:t>its declaration of independence in 1991, Croatia faced internal conflict between the aforementioned ethnic groups after its ethnic Serbs attempted to form an independent republic (Krajina) in eastern Croatia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3528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in Croatia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08756"/>
            <a:ext cx="5448300" cy="33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06644" y="381000"/>
            <a:ext cx="4267200" cy="5334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Serbs expelled roughly 170,000 Croats and other non-Serbs from the eastern part of Croatia. </a:t>
            </a:r>
            <a:endParaRPr lang="en-US" sz="2800" dirty="0" smtClean="0"/>
          </a:p>
          <a:p>
            <a:r>
              <a:rPr lang="en-US" sz="2800" dirty="0" smtClean="0"/>
              <a:t>After </a:t>
            </a:r>
            <a:r>
              <a:rPr lang="en-US" sz="2800" dirty="0"/>
              <a:t>a four-year war that resulted in a Croat victory, around 20,000 Serbs were expelled and 180,000 left Croatia voluntarily.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105400" y="5410200"/>
            <a:ext cx="3657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in Croatia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25" y="381000"/>
            <a:ext cx="4495800" cy="48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590925"/>
            <a:ext cx="8877300" cy="3124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Balkanization is a </a:t>
            </a:r>
            <a:r>
              <a:rPr lang="en-US" sz="2800" dirty="0" smtClean="0"/>
              <a:t>geo-political </a:t>
            </a:r>
            <a:r>
              <a:rPr lang="en-US" sz="2800" dirty="0"/>
              <a:t>term which refers to the division of a larger region into small territories often hostile to each </a:t>
            </a:r>
            <a:r>
              <a:rPr lang="en-US" sz="2800" dirty="0" smtClean="0"/>
              <a:t>other.</a:t>
            </a:r>
            <a:endParaRPr lang="en-US" sz="2800" dirty="0" smtClean="0"/>
          </a:p>
          <a:p>
            <a:r>
              <a:rPr lang="en-US" sz="2800" dirty="0" smtClean="0"/>
              <a:t>In </a:t>
            </a:r>
            <a:r>
              <a:rPr lang="en-US" sz="2800" dirty="0" smtClean="0"/>
              <a:t>most cases this region is inhabited by many </a:t>
            </a:r>
            <a:r>
              <a:rPr lang="en-US" sz="2800" dirty="0"/>
              <a:t>ethnicities with complex, long-standing antagonisms toward each other.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Balkanization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66675"/>
            <a:ext cx="54483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7529" y="3928350"/>
            <a:ext cx="88392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Balkanization </a:t>
            </a:r>
            <a:r>
              <a:rPr lang="en-US" sz="2800" dirty="0"/>
              <a:t>led directly to World War I because the various nationalities in the Balkans dragged the larger powers that they had alliances with into a war.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Balkans have become balkanized again because of the rise and fall of communism in the region.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Balkanization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52400"/>
            <a:ext cx="5167393" cy="36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895600"/>
            <a:ext cx="8610600" cy="3733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mass killing of a group of people in an attempt to eliminate the entire group from existence is known as </a:t>
            </a:r>
            <a:r>
              <a:rPr lang="en-US" sz="2800" b="1" dirty="0"/>
              <a:t>genocide</a:t>
            </a:r>
            <a:r>
              <a:rPr lang="en-US" sz="2800" dirty="0"/>
              <a:t>. </a:t>
            </a:r>
          </a:p>
          <a:p>
            <a:r>
              <a:rPr lang="en-US" sz="2800" dirty="0" smtClean="0"/>
              <a:t>In </a:t>
            </a:r>
            <a:r>
              <a:rPr lang="en-US" sz="2800" dirty="0"/>
              <a:t>recent years, several areas of Africa have been affected by conflicts among ethnicities that have led to genocide. </a:t>
            </a:r>
            <a:endParaRPr lang="en-US" sz="2800" dirty="0" smtClean="0"/>
          </a:p>
          <a:p>
            <a:r>
              <a:rPr lang="en-US" sz="2800" dirty="0" smtClean="0"/>
              <a:t>Other </a:t>
            </a:r>
            <a:r>
              <a:rPr lang="en-US" sz="2800" dirty="0"/>
              <a:t>countries have been either unable or unwilling to stop genocides from occurring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6224"/>
            <a:ext cx="5143500" cy="24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96081"/>
            <a:ext cx="3860443" cy="5791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Ethnicity </a:t>
            </a:r>
            <a:r>
              <a:rPr lang="en-US" sz="2800" dirty="0"/>
              <a:t>was traditionally the most important element of cultural identity in Africa – nationality was considered secondary to ethnicity. </a:t>
            </a:r>
            <a:endParaRPr lang="en-US" sz="2800" dirty="0" smtClean="0"/>
          </a:p>
          <a:p>
            <a:r>
              <a:rPr lang="en-US" sz="2800" dirty="0" smtClean="0"/>
              <a:t>Several </a:t>
            </a:r>
            <a:r>
              <a:rPr lang="en-US" sz="2800" dirty="0"/>
              <a:t>thousand distinct ethnicities are present in Africa, each with their own languages, religions, and social customs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495800" y="5410200"/>
            <a:ext cx="4419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and Nationalities in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443" y="0"/>
            <a:ext cx="524610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57932"/>
            <a:ext cx="9144000" cy="152399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Conflict </a:t>
            </a:r>
            <a:r>
              <a:rPr lang="en-US" sz="2800" dirty="0"/>
              <a:t>today can be traced to the European colonization of </a:t>
            </a:r>
            <a:r>
              <a:rPr lang="en-US" sz="2800" dirty="0" smtClean="0"/>
              <a:t>Africa, </a:t>
            </a:r>
            <a:r>
              <a:rPr lang="en-US" sz="2800" dirty="0"/>
              <a:t>which divided up the continent into countries with little regard for distribution of ethnicities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28600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Ethnicities and Nationalities in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9525"/>
            <a:ext cx="6324600" cy="474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Bookman Old Style" panose="02050604050505020204" pitchFamily="18" charset="0"/>
              </a:rPr>
              <a:t>Key Issue #4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0500" y="1066800"/>
            <a:ext cx="8763000" cy="4267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000" b="1" dirty="0" smtClean="0"/>
              <a:t>Why Do Ethnic Cleansing and Genocide Occur?</a:t>
            </a:r>
            <a:endParaRPr lang="en-US" altLang="en-US" sz="4000" dirty="0" smtClean="0">
              <a:latin typeface="Bookman Old Style" panose="02050604050505020204" pitchFamily="18" charset="0"/>
            </a:endParaRPr>
          </a:p>
          <a:p>
            <a:r>
              <a:rPr lang="en-US" sz="2000" b="1" dirty="0"/>
              <a:t>Learning Outcome 7.4.1:	</a:t>
            </a:r>
            <a:r>
              <a:rPr lang="en-US" sz="2000" dirty="0"/>
              <a:t>Describe the process of ethnic cleansing.</a:t>
            </a:r>
          </a:p>
          <a:p>
            <a:r>
              <a:rPr lang="en-US" sz="2000" b="1" dirty="0"/>
              <a:t>Learning Outcome 7.4.2:	</a:t>
            </a:r>
            <a:r>
              <a:rPr lang="en-US" sz="2000" dirty="0"/>
              <a:t>Explain the concept of ethnic cleansing in </a:t>
            </a:r>
            <a:r>
              <a:rPr lang="en-US" sz="2000" dirty="0" smtClean="0"/>
              <a:t>					Bosnia </a:t>
            </a:r>
            <a:r>
              <a:rPr lang="en-US" sz="2000" dirty="0"/>
              <a:t>&amp; Herzegovina.</a:t>
            </a:r>
          </a:p>
          <a:p>
            <a:r>
              <a:rPr lang="en-US" sz="2000" b="1" dirty="0"/>
              <a:t>Learning Outcome 7.4.3:</a:t>
            </a:r>
            <a:r>
              <a:rPr lang="en-US" sz="2000" dirty="0"/>
              <a:t>	Explain the concept of ethnic cleansing in the </a:t>
            </a:r>
            <a:r>
              <a:rPr lang="en-US" sz="2000" dirty="0" smtClean="0"/>
              <a:t>				Balkans</a:t>
            </a:r>
            <a:r>
              <a:rPr lang="en-US" sz="2000" dirty="0"/>
              <a:t>.</a:t>
            </a:r>
          </a:p>
          <a:p>
            <a:r>
              <a:rPr lang="en-US" sz="2000" b="1" dirty="0"/>
              <a:t>Learning Outcome 7.4.4:	</a:t>
            </a:r>
            <a:r>
              <a:rPr lang="en-US" sz="2000" dirty="0"/>
              <a:t>Identify the principal recent episodes of </a:t>
            </a:r>
            <a:r>
              <a:rPr lang="en-US" sz="2000" dirty="0" smtClean="0"/>
              <a:t>					genocide </a:t>
            </a:r>
            <a:r>
              <a:rPr lang="en-US" sz="2000" dirty="0"/>
              <a:t>in Africa.</a:t>
            </a:r>
          </a:p>
          <a:p>
            <a:r>
              <a:rPr lang="en-US" sz="2000" b="1" dirty="0"/>
              <a:t>Learning Outcome 7.4.5:</a:t>
            </a:r>
            <a:r>
              <a:rPr lang="en-US" sz="2000" dirty="0"/>
              <a:t>	Identify the principal recent episodes of </a:t>
            </a:r>
            <a:r>
              <a:rPr lang="en-US" sz="2000" dirty="0" smtClean="0"/>
              <a:t>					genocide </a:t>
            </a:r>
            <a:r>
              <a:rPr lang="en-US" sz="2000" dirty="0"/>
              <a:t>in Central Africa. </a:t>
            </a:r>
          </a:p>
        </p:txBody>
      </p:sp>
    </p:spTree>
    <p:extLst>
      <p:ext uri="{BB962C8B-B14F-4D97-AF65-F5344CB8AC3E}">
        <p14:creationId xmlns:p14="http://schemas.microsoft.com/office/powerpoint/2010/main" val="29815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606774"/>
            <a:ext cx="9143999" cy="21336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In </a:t>
            </a:r>
            <a:r>
              <a:rPr lang="en-US" sz="2800" dirty="0"/>
              <a:t>Sudan, several civil wars have ravaged the country since 1983, resulting in genocide and ethnic cleansing. </a:t>
            </a:r>
            <a:endParaRPr lang="en-US" sz="2800" dirty="0" smtClean="0"/>
          </a:p>
          <a:p>
            <a:r>
              <a:rPr lang="en-US" sz="2800" dirty="0" smtClean="0"/>
              <a:t>Sudan’s </a:t>
            </a:r>
            <a:r>
              <a:rPr lang="en-US" sz="2800" dirty="0"/>
              <a:t>conflicts with South Sudan and Darfur have affected the most victims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06780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Sudan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74638"/>
            <a:ext cx="5923797" cy="33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5831"/>
            <a:ext cx="3657600" cy="660356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70 </a:t>
            </a:r>
            <a:r>
              <a:rPr lang="en-US" sz="2800" dirty="0"/>
              <a:t>%</a:t>
            </a:r>
            <a:r>
              <a:rPr lang="en-US" sz="2800" dirty="0" smtClean="0"/>
              <a:t> </a:t>
            </a:r>
            <a:r>
              <a:rPr lang="en-US" sz="2800" dirty="0"/>
              <a:t>of Sudan is Arab and </a:t>
            </a:r>
            <a:r>
              <a:rPr lang="en-US" sz="2800" dirty="0" smtClean="0"/>
              <a:t>97 % </a:t>
            </a:r>
            <a:r>
              <a:rPr lang="en-US" sz="2800" dirty="0"/>
              <a:t>Muslim.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balance </a:t>
            </a:r>
            <a:r>
              <a:rPr lang="en-US" sz="2800" dirty="0" smtClean="0"/>
              <a:t>of </a:t>
            </a:r>
            <a:r>
              <a:rPr lang="en-US" sz="2800" dirty="0"/>
              <a:t>other ethnicities descended from groups living in Sudan prior to the arrival of Arabs in the </a:t>
            </a:r>
            <a:r>
              <a:rPr lang="en-US" sz="2800" dirty="0" smtClean="0"/>
              <a:t>12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smtClean="0"/>
              <a:t>century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non-Arab ethnicities are clustered in the </a:t>
            </a:r>
            <a:r>
              <a:rPr lang="en-US" sz="2800" dirty="0" smtClean="0"/>
              <a:t>west (Darfur), </a:t>
            </a:r>
            <a:r>
              <a:rPr lang="en-US" sz="2800" dirty="0"/>
              <a:t>south, and east of Sudan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876800" y="5158172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Sudan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148" y="25831"/>
            <a:ext cx="5094729" cy="49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849264"/>
            <a:ext cx="8610600" cy="3780135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The genocide is being carried out by a group of government-armed and funded Arab militias known as the Janjaweed (which loosely translates to ‘devils on horseback’). </a:t>
            </a:r>
            <a:endParaRPr lang="en-US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The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Janjaweed systematically destroy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</a:rPr>
              <a:t>Darfurian’s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by burning villages, looting economic resources, polluting water sources, and murdering, raping, and torturing civilians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57200" y="914400"/>
            <a:ext cx="1676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Darfur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52400"/>
            <a:ext cx="5867400" cy="26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793211"/>
            <a:ext cx="8610600" cy="3836189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As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of today, over 480,000 people have been killed, and over 2.8 million people are displaced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On March 4, 2009, the International Criminal Court issued an arrest warrant for Sudanese President Omar Bashir for crimes against humanity and, in July 2010, a warrant for arrest on charges of genocide. </a:t>
            </a:r>
            <a:endParaRPr lang="en-US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The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government of Sudan, however, has yet to turn him over, and since the issuance of the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warrants.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57200" y="914400"/>
            <a:ext cx="1676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Darfur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7749"/>
            <a:ext cx="4143375" cy="27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362200"/>
            <a:ext cx="8610600" cy="4267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South </a:t>
            </a:r>
            <a:r>
              <a:rPr lang="en-US" sz="2800" dirty="0"/>
              <a:t>Sudan was established in 2011 following a war (lasting from 1983 until 2005) between Sudan’s northern and southern ethnicities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Certain </a:t>
            </a:r>
            <a:r>
              <a:rPr lang="en-US" sz="2800" dirty="0"/>
              <a:t>disputes still remained, including the division of oil revenues, as 75% of all the former Sudan's oil reserves are in South Sudan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This </a:t>
            </a:r>
            <a:r>
              <a:rPr lang="en-US" sz="2800" dirty="0"/>
              <a:t>war resulted in the death of an estimated 1.9 million Sudanese and the ethnic cleansing of approximately 700,000.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133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South Sudan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6790"/>
            <a:ext cx="3086100" cy="2314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74638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U.S. Secretary of State John Kerry meets with President </a:t>
            </a:r>
            <a:r>
              <a:rPr lang="en-US" dirty="0" err="1"/>
              <a:t>Salva</a:t>
            </a:r>
            <a:r>
              <a:rPr lang="en-US" dirty="0"/>
              <a:t> </a:t>
            </a:r>
            <a:r>
              <a:rPr lang="en-US" dirty="0" err="1"/>
              <a:t>Kiir</a:t>
            </a:r>
            <a:r>
              <a:rPr lang="en-US" dirty="0"/>
              <a:t>, May 26,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751072"/>
            <a:ext cx="8991600" cy="2878328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Rwanda’s </a:t>
            </a:r>
            <a:r>
              <a:rPr lang="en-US" sz="2800" dirty="0"/>
              <a:t>major groups of Hutus and Tutsis have practiced genocide against one another.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two ethnicities speak the same language, hold similar beliefs, and practice similar social customs. </a:t>
            </a:r>
            <a:endParaRPr lang="en-US" sz="2800" dirty="0" smtClean="0"/>
          </a:p>
          <a:p>
            <a:r>
              <a:rPr lang="en-US" sz="2800" dirty="0" smtClean="0"/>
              <a:t>Intermarriage </a:t>
            </a:r>
            <a:r>
              <a:rPr lang="en-US" sz="2800" dirty="0"/>
              <a:t>has even lessoned the physical differences between the two groups</a:t>
            </a:r>
            <a:r>
              <a:rPr lang="en-US" sz="2800" dirty="0" smtClean="0"/>
              <a:t>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0"/>
            <a:ext cx="4876800" cy="37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286000"/>
            <a:ext cx="8610600" cy="3200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Hutus were farmers and the Tutsis were herders, and relations between settled farmers and herders are often uneasy. </a:t>
            </a:r>
            <a:endParaRPr lang="en-US" sz="2800" dirty="0" smtClean="0"/>
          </a:p>
          <a:p>
            <a:r>
              <a:rPr lang="en-US" sz="2800" dirty="0" smtClean="0"/>
              <a:t>Hutus </a:t>
            </a:r>
            <a:r>
              <a:rPr lang="en-US" sz="2800" dirty="0"/>
              <a:t>constituted a majority of the population of Rwanda historically, but Tutsis controlled the kingdom of Rwanda for several hundred years and turned the Hutus into their serfs.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153002"/>
            <a:ext cx="8972550" cy="3704997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After World War I, Belgium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controls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Rwanda.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Belgians increased the divide between the Hutus and Tutsis through the use of the eugenics, which was rather popular at the time (i.e. Nazi Germany).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Skull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measurements showing larger brain size, greater height, and lighter skin tones all reaffirmed the Tutsis’ superiority over the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Hutus -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providing proof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closer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ancestry to Europeans.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8081"/>
            <a:ext cx="4171950" cy="3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136146"/>
            <a:ext cx="8991600" cy="318845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In 1962, the Belgians left Rwanda and it was officially declared an independent state.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Hutu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led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government,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after hundreds of years of Tutsi rule, the roles reversed.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Hutu power quickly became centralized and all Tutsis were removed from positions of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power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– some fleeing.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18081"/>
            <a:ext cx="43243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136146"/>
            <a:ext cx="8991600" cy="303605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1990 Rwandan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Civil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War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1994 President (Hutu) plane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was shot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down.</a:t>
            </a: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Hutu spread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propaganda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quickly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instigated the Rwandan Genocide. 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genocide was 100 days of horrific massacre of Tutsis and other innocent Rwandans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by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Hutu militia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18081"/>
            <a:ext cx="43243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4495800" cy="617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/>
              <a:t>E</a:t>
            </a:r>
            <a:r>
              <a:rPr lang="en-US" sz="2800" dirty="0" smtClean="0"/>
              <a:t>thnic Cleansing occurs </a:t>
            </a:r>
            <a:r>
              <a:rPr lang="en-US" sz="2800" dirty="0"/>
              <a:t>when a more powerful group removes all the members of an ethnic group from an area to create more territory for the powerful group. </a:t>
            </a:r>
            <a:endParaRPr lang="en-US" sz="2800" dirty="0" smtClean="0"/>
          </a:p>
          <a:p>
            <a:r>
              <a:rPr lang="en-US" sz="2800" dirty="0" smtClean="0"/>
              <a:t>Rather </a:t>
            </a:r>
            <a:r>
              <a:rPr lang="en-US" sz="2800" dirty="0"/>
              <a:t>than a clash between armies of </a:t>
            </a:r>
            <a:r>
              <a:rPr lang="en-US" sz="2800" dirty="0" smtClean="0"/>
              <a:t>soldiers</a:t>
            </a:r>
            <a:r>
              <a:rPr lang="en-US" sz="2800" dirty="0"/>
              <a:t>, ethnic cleansing involves the removal of every member of the less powerful </a:t>
            </a:r>
            <a:r>
              <a:rPr lang="en-US" sz="2800" dirty="0" smtClean="0"/>
              <a:t>ethnicity—men, women, children.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5410200" y="4572000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Bookman Old Style" panose="02050604050505020204" pitchFamily="18" charset="0"/>
              </a:rPr>
              <a:t>Ethnic Cleansing </a:t>
            </a:r>
          </a:p>
        </p:txBody>
      </p:sp>
      <p:pic>
        <p:nvPicPr>
          <p:cNvPr id="5" name="Picture 3" descr="TCL_12e_Figure_07_40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64" y="15240"/>
            <a:ext cx="4590736" cy="417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997"/>
            <a:ext cx="4610100" cy="6598403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Conflict </a:t>
            </a:r>
            <a:r>
              <a:rPr lang="en-US" sz="2800" dirty="0"/>
              <a:t>between Hutus and Tutsis spilled </a:t>
            </a:r>
            <a:r>
              <a:rPr lang="en-US" sz="2800" dirty="0" smtClean="0"/>
              <a:t>into </a:t>
            </a:r>
            <a:r>
              <a:rPr lang="en-US" sz="2800" dirty="0"/>
              <a:t>Democratic Republic of Congo. </a:t>
            </a:r>
            <a:endParaRPr lang="en-US" sz="2800" dirty="0" smtClean="0"/>
          </a:p>
          <a:p>
            <a:r>
              <a:rPr lang="en-US" sz="2800" dirty="0" smtClean="0"/>
              <a:t>Tutsis </a:t>
            </a:r>
            <a:r>
              <a:rPr lang="en-US" sz="2800" dirty="0"/>
              <a:t>were instrumental in the successful overthrow of Congo’s president in 1997.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new president relied heavily on Tutsis and permitted them to kill some Hutus who had been responsible for atrocities against the Tutsis in the early 1990s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4953000" y="50752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30997"/>
            <a:ext cx="43815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743200"/>
            <a:ext cx="8610600" cy="3886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Later</a:t>
            </a:r>
            <a:r>
              <a:rPr lang="en-US" sz="2800" dirty="0"/>
              <a:t>, Congo’s president, Laurent Kabila, split with the Tutsis and was assassinated in 2001. </a:t>
            </a:r>
            <a:endParaRPr lang="en-US" sz="2800" dirty="0" smtClean="0"/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The day before his assassination, Kabila had witnessed the execution of 47 </a:t>
            </a:r>
            <a:r>
              <a:rPr lang="en-US" sz="2800" dirty="0" err="1" smtClean="0">
                <a:solidFill>
                  <a:schemeClr val="accent3">
                    <a:lumMod val="50000"/>
                  </a:schemeClr>
                </a:solidFill>
              </a:rPr>
              <a:t>Kadogos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, all believed to be plotting against him.</a:t>
            </a:r>
            <a:endParaRPr lang="en-US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800" dirty="0" smtClean="0"/>
              <a:t>The </a:t>
            </a:r>
            <a:r>
              <a:rPr lang="en-US" sz="2800" dirty="0"/>
              <a:t>president’s son took power and negotiated an accord with the Tutsis, although violence has persisted among the country’s many ethnicities.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6576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and Genocide in Central Africa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94468"/>
            <a:ext cx="3305175" cy="18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657600"/>
            <a:ext cx="8610600" cy="2971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Ethnic </a:t>
            </a:r>
            <a:r>
              <a:rPr lang="en-US" sz="2800" dirty="0"/>
              <a:t>cleansing may take the form of large-scale forced migration or genocide, where members of the ethnic group are targeted for extermination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The largest forced migration occurred during World War II due to events preceding the war, the war itself, and postwar effects. </a:t>
            </a:r>
          </a:p>
          <a:p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Bookman Old Style" panose="02050604050505020204" pitchFamily="18" charset="0"/>
              </a:rPr>
              <a:t>Ethnic Cleansing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74638"/>
            <a:ext cx="4529380" cy="32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810000"/>
            <a:ext cx="8610600" cy="2819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deportation of millions of Jews, </a:t>
            </a:r>
            <a:r>
              <a:rPr lang="en-US" sz="2800" dirty="0"/>
              <a:t>g</a:t>
            </a:r>
            <a:r>
              <a:rPr lang="en-US" sz="2800" dirty="0" smtClean="0"/>
              <a:t>ypsies</a:t>
            </a:r>
            <a:r>
              <a:rPr lang="en-US" sz="2800" dirty="0" smtClean="0"/>
              <a:t>, </a:t>
            </a:r>
            <a:r>
              <a:rPr lang="en-US" sz="2800" dirty="0"/>
              <a:t>and other ethnic groups by German Nazis to concentration camps is the most notorious forced migration in history. </a:t>
            </a:r>
            <a:endParaRPr lang="en-US" sz="2800" dirty="0" smtClean="0"/>
          </a:p>
          <a:p>
            <a:r>
              <a:rPr lang="en-US" sz="2800" dirty="0" smtClean="0"/>
              <a:t>As </a:t>
            </a:r>
            <a:r>
              <a:rPr lang="en-US" sz="2800" dirty="0"/>
              <a:t>a result of national boundary changes following World War II, millions of ethnic Germans, Poles, Russians, and other groups were forced to migrate. </a:t>
            </a:r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Forced Migration in Europe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333375"/>
            <a:ext cx="4475136" cy="33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4478307" cy="64770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After </a:t>
            </a:r>
            <a:r>
              <a:rPr lang="en-US" sz="2800" dirty="0" smtClean="0"/>
              <a:t>WWI</a:t>
            </a:r>
            <a:r>
              <a:rPr lang="en-US" sz="2800" dirty="0"/>
              <a:t>, the allies created Yugoslavia to unite several Balkans ethnicities that spoke similar South Slavic languages.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smtClean="0"/>
              <a:t>creation </a:t>
            </a:r>
            <a:r>
              <a:rPr lang="en-US" sz="2800" dirty="0"/>
              <a:t>brought stability that lasted for most of the </a:t>
            </a:r>
            <a:r>
              <a:rPr lang="en-US" sz="2800" dirty="0" smtClean="0"/>
              <a:t>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smtClean="0"/>
              <a:t>century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Rivalries </a:t>
            </a:r>
            <a:r>
              <a:rPr lang="en-US" sz="2800" dirty="0"/>
              <a:t>among the different ethnicities resurfaced after the death of President Tito in 1980, </a:t>
            </a:r>
            <a:r>
              <a:rPr lang="en-US" sz="2800" dirty="0" smtClean="0"/>
              <a:t>and the dissolution of the Soviet </a:t>
            </a:r>
            <a:r>
              <a:rPr lang="en-US" sz="2800" dirty="0" smtClean="0"/>
              <a:t>Iron Curtain.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6376023" y="5715000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Multiethnic Yugoslavia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07" y="152400"/>
            <a:ext cx="44123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30886"/>
            <a:ext cx="8610600" cy="23622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Leading to </a:t>
            </a:r>
            <a:r>
              <a:rPr lang="en-US" sz="2800" dirty="0"/>
              <a:t>the breakup of the country into seven small countries.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borders of the new countries did not reflect the distribution of ethnicities, leading to several episodes of ethnic cleansing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26670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Multiethnic Yugoslavia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0"/>
            <a:ext cx="5721449" cy="41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39470"/>
            <a:ext cx="9144000" cy="2551526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Ethnic </a:t>
            </a:r>
            <a:r>
              <a:rPr lang="en-US" sz="2800" dirty="0"/>
              <a:t>cleansing generally follows four steps</a:t>
            </a:r>
            <a:r>
              <a:rPr lang="en-US" sz="2800" dirty="0" smtClean="0"/>
              <a:t>:</a:t>
            </a:r>
            <a:endParaRPr lang="en-US" sz="2800" dirty="0"/>
          </a:p>
          <a:p>
            <a:pPr lvl="0"/>
            <a:r>
              <a:rPr lang="en-US" sz="2800" dirty="0"/>
              <a:t>Move </a:t>
            </a:r>
            <a:r>
              <a:rPr lang="en-US" sz="2800" dirty="0" smtClean="0"/>
              <a:t>military into </a:t>
            </a:r>
            <a:r>
              <a:rPr lang="en-US" sz="2800" dirty="0"/>
              <a:t>a village that has no strategic value</a:t>
            </a:r>
            <a:r>
              <a:rPr lang="en-US" sz="2800" dirty="0" smtClean="0"/>
              <a:t>.</a:t>
            </a:r>
            <a:r>
              <a:rPr lang="en-US" sz="2800" dirty="0"/>
              <a:t> </a:t>
            </a:r>
          </a:p>
          <a:p>
            <a:pPr lvl="0"/>
            <a:r>
              <a:rPr lang="en-US" sz="2800" dirty="0"/>
              <a:t>Round up all the people -</a:t>
            </a:r>
            <a:r>
              <a:rPr lang="en-US" sz="2800" dirty="0" smtClean="0"/>
              <a:t>Segregate and place </a:t>
            </a:r>
            <a:r>
              <a:rPr lang="en-US" sz="2800" dirty="0"/>
              <a:t>men in detention camps or kill </a:t>
            </a:r>
            <a:r>
              <a:rPr lang="en-US" sz="2800" dirty="0" smtClean="0"/>
              <a:t>them, the rest are forced to leave. </a:t>
            </a:r>
            <a:r>
              <a:rPr lang="en-US" sz="2800" dirty="0"/>
              <a:t> </a:t>
            </a:r>
          </a:p>
          <a:p>
            <a:pPr lvl="0"/>
            <a:r>
              <a:rPr lang="en-US" sz="2800" dirty="0"/>
              <a:t>Destroy the vacated village, such as by setting it on fire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124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in </a:t>
            </a:r>
            <a:r>
              <a:rPr lang="en-US" sz="3600" b="1" dirty="0" smtClean="0"/>
              <a:t>Bosnia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204" y="0"/>
            <a:ext cx="5867796" cy="384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4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4131548"/>
            <a:ext cx="8610600" cy="2497851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dirty="0" smtClean="0"/>
              <a:t>Ethnic </a:t>
            </a:r>
            <a:r>
              <a:rPr lang="en-US" sz="2800" dirty="0"/>
              <a:t>Serbs and Croats practiced ethnic cleansing of </a:t>
            </a:r>
            <a:r>
              <a:rPr lang="en-US" sz="2800" dirty="0" err="1"/>
              <a:t>Bosniak</a:t>
            </a:r>
            <a:r>
              <a:rPr lang="en-US" sz="2800" dirty="0"/>
              <a:t> Muslims in Bosnia and Herzegovina in hopes of unifying their regions with Serbia and Croatia. </a:t>
            </a:r>
            <a:endParaRPr lang="en-US" sz="2800" dirty="0" smtClean="0"/>
          </a:p>
          <a:p>
            <a:r>
              <a:rPr lang="en-US" sz="2800" dirty="0" smtClean="0"/>
              <a:t>Ethnic </a:t>
            </a:r>
            <a:r>
              <a:rPr lang="en-US" sz="2800" dirty="0"/>
              <a:t>cleansing ensured </a:t>
            </a:r>
            <a:r>
              <a:rPr lang="en-US" sz="2800" dirty="0" smtClean="0"/>
              <a:t>ethnically </a:t>
            </a:r>
            <a:r>
              <a:rPr lang="en-US" sz="2800" dirty="0"/>
              <a:t>homogeneous and </a:t>
            </a:r>
            <a:r>
              <a:rPr lang="en-US" sz="2800" dirty="0" smtClean="0"/>
              <a:t>better </a:t>
            </a:r>
            <a:r>
              <a:rPr lang="en-US" sz="2800" dirty="0"/>
              <a:t>candidates for union with Serbia and Croatia. </a:t>
            </a:r>
            <a:endParaRPr lang="en-US" sz="2800" dirty="0" smtClean="0"/>
          </a:p>
        </p:txBody>
      </p:sp>
      <p:sp>
        <p:nvSpPr>
          <p:cNvPr id="9219" name="Title 1"/>
          <p:cNvSpPr txBox="1">
            <a:spLocks/>
          </p:cNvSpPr>
          <p:nvPr/>
        </p:nvSpPr>
        <p:spPr bwMode="auto">
          <a:xfrm>
            <a:off x="152400" y="274638"/>
            <a:ext cx="3124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3600" b="1" dirty="0"/>
              <a:t>Ethnic Cleansing in Bosnia</a:t>
            </a:r>
            <a:endParaRPr lang="en-US" altLang="en-US" sz="36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75"/>
            <a:ext cx="6172993" cy="41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47132</TotalTime>
  <Words>1590</Words>
  <Application>Microsoft Office PowerPoint</Application>
  <PresentationFormat>On-screen Show (4:3)</PresentationFormat>
  <Paragraphs>141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Bookman Old Style</vt:lpstr>
      <vt:lpstr>Calibri</vt:lpstr>
      <vt:lpstr>Verdana</vt:lpstr>
      <vt:lpstr>Office Theme</vt:lpstr>
      <vt:lpstr>Chapter 7:  Key Issue 4 - Ethnicity –  </vt:lpstr>
      <vt:lpstr>Key Issue #4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Population</dc:title>
  <dc:creator>Carolyn Coulter</dc:creator>
  <cp:lastModifiedBy>Arriola, Tony</cp:lastModifiedBy>
  <cp:revision>420</cp:revision>
  <dcterms:created xsi:type="dcterms:W3CDTF">2012-01-31T20:23:10Z</dcterms:created>
  <dcterms:modified xsi:type="dcterms:W3CDTF">2017-01-21T00:45:37Z</dcterms:modified>
</cp:coreProperties>
</file>