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0"/>
  </p:notesMasterIdLst>
  <p:handoutMasterIdLst>
    <p:handoutMasterId r:id="rId31"/>
  </p:handoutMasterIdLst>
  <p:sldIdLst>
    <p:sldId id="257" r:id="rId2"/>
    <p:sldId id="471" r:id="rId3"/>
    <p:sldId id="260" r:id="rId4"/>
    <p:sldId id="494" r:id="rId5"/>
    <p:sldId id="472" r:id="rId6"/>
    <p:sldId id="495" r:id="rId7"/>
    <p:sldId id="496" r:id="rId8"/>
    <p:sldId id="497" r:id="rId9"/>
    <p:sldId id="498" r:id="rId10"/>
    <p:sldId id="499" r:id="rId11"/>
    <p:sldId id="500" r:id="rId12"/>
    <p:sldId id="501" r:id="rId13"/>
    <p:sldId id="502" r:id="rId14"/>
    <p:sldId id="503" r:id="rId15"/>
    <p:sldId id="504" r:id="rId16"/>
    <p:sldId id="505" r:id="rId17"/>
    <p:sldId id="506" r:id="rId18"/>
    <p:sldId id="507" r:id="rId19"/>
    <p:sldId id="508" r:id="rId20"/>
    <p:sldId id="509" r:id="rId21"/>
    <p:sldId id="510" r:id="rId22"/>
    <p:sldId id="511" r:id="rId23"/>
    <p:sldId id="512" r:id="rId24"/>
    <p:sldId id="513" r:id="rId25"/>
    <p:sldId id="514" r:id="rId26"/>
    <p:sldId id="516" r:id="rId27"/>
    <p:sldId id="515" r:id="rId28"/>
    <p:sldId id="517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7" autoAdjust="0"/>
    <p:restoredTop sz="90586" autoAdjust="0"/>
  </p:normalViewPr>
  <p:slideViewPr>
    <p:cSldViewPr>
      <p:cViewPr varScale="1">
        <p:scale>
          <a:sx n="59" d="100"/>
          <a:sy n="59" d="100"/>
        </p:scale>
        <p:origin x="8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5B57EC8-4D06-4937-83C6-77D7DFE3FE82}" type="datetimeFigureOut">
              <a:rPr lang="en-US" altLang="en-US"/>
              <a:pPr>
                <a:defRPr/>
              </a:pPr>
              <a:t>1/8/2017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0644F39-29EA-4970-83F0-D4F9D00B85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8519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69AA8D-4429-4039-8AC3-EC508C8877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785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926DAB-4612-47C3-BF04-73F8CA53417E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428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896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77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254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38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043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23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24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041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252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89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885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047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3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573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626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12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3691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88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7385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12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60DE49-DD32-4099-A1F4-338E25BEA145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243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438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044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12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8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74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06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F53F6-E24D-4407-9C25-FFD5FF5FE7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95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04FD1-4536-41D7-83C5-AC162C0F4F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099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D51D3-171F-4B2B-A89A-E112C6EC7D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341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F4BA0-46CB-438B-A0B7-EFA8D7C6DB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FB34-276C-4ECD-9146-3CF0EF8C14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58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C4090-06E9-447B-B6CD-6777F2199E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936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DE563-3E36-4710-B5F0-8A6AC06C02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63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B4DB6-EF4F-4EEB-8DF9-F74B76D350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19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DFAB2-0071-45DF-8C60-84FEC40583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4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F3F24-7FBC-4D5A-A0A7-ED2EEC3F7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24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C6FAD-915F-4DFF-B0D8-8B244C4034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519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9E714-CC9C-4CA8-BFC3-09AAC20FC2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27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5500" y="6492875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156D7D1-6F03-48FB-BC04-54D4383347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686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Chapter 7: </a:t>
            </a:r>
            <a:b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Key Issue 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 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 Ethnicity – </a:t>
            </a:r>
            <a:r>
              <a:rPr lang="en-US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en-US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en-US" alt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546860"/>
            <a:ext cx="4572396" cy="2645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9051" y="2743200"/>
            <a:ext cx="8974949" cy="1981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Nation-States vs. City States</a:t>
            </a:r>
          </a:p>
          <a:p>
            <a:r>
              <a:rPr lang="en-US" sz="2800" dirty="0" smtClean="0"/>
              <a:t>Loyalty </a:t>
            </a:r>
            <a:r>
              <a:rPr lang="en-US" sz="2800" dirty="0"/>
              <a:t>to a particular state can be beneficial to the state’s internal governance but can also lead to intolerance of </a:t>
            </a:r>
            <a:r>
              <a:rPr lang="en-US" sz="2800" dirty="0" smtClean="0"/>
              <a:t>differences.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724400" y="5562599"/>
            <a:ext cx="4191000" cy="73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Nationalism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28600"/>
            <a:ext cx="619125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6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" y="533400"/>
            <a:ext cx="3971924" cy="5029199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British </a:t>
            </a:r>
            <a:r>
              <a:rPr lang="en-US" sz="2800" dirty="0"/>
              <a:t>ended </a:t>
            </a:r>
            <a:r>
              <a:rPr lang="en-US" sz="2800" dirty="0" smtClean="0"/>
              <a:t>colonial </a:t>
            </a:r>
            <a:r>
              <a:rPr lang="en-US" sz="2800" dirty="0"/>
              <a:t>rule </a:t>
            </a:r>
            <a:r>
              <a:rPr lang="en-US" sz="2800" dirty="0" smtClean="0"/>
              <a:t>1947</a:t>
            </a:r>
            <a:r>
              <a:rPr lang="en-US" sz="2800" dirty="0"/>
              <a:t> </a:t>
            </a:r>
            <a:r>
              <a:rPr lang="en-US" sz="2800" dirty="0" smtClean="0"/>
              <a:t>- divided </a:t>
            </a:r>
            <a:r>
              <a:rPr lang="en-US" sz="2800" dirty="0"/>
              <a:t>country into the two irregularly shaped countries—India and </a:t>
            </a:r>
            <a:r>
              <a:rPr lang="en-US" sz="2800" dirty="0" smtClean="0"/>
              <a:t>Pakistan (West/ East). </a:t>
            </a:r>
          </a:p>
          <a:p>
            <a:r>
              <a:rPr lang="en-US" sz="2800" dirty="0" smtClean="0"/>
              <a:t>East </a:t>
            </a:r>
            <a:r>
              <a:rPr lang="en-US" sz="2800" dirty="0"/>
              <a:t>Pakistan became the independent country of Bangladesh in 1971.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495800" y="5562599"/>
            <a:ext cx="4419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Ethnicities in South </a:t>
            </a:r>
            <a:r>
              <a:rPr lang="en-US" sz="3600" b="1" dirty="0" smtClean="0"/>
              <a:t>Asia - India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925" y="123825"/>
            <a:ext cx="517207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1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8200"/>
            <a:ext cx="4019550" cy="3733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Pakistan predominantly </a:t>
            </a:r>
            <a:r>
              <a:rPr lang="en-US" sz="2800" dirty="0"/>
              <a:t>Muslim; </a:t>
            </a:r>
            <a:r>
              <a:rPr lang="en-US" sz="2800" dirty="0" smtClean="0"/>
              <a:t>India </a:t>
            </a:r>
            <a:r>
              <a:rPr lang="en-US" sz="2800" dirty="0"/>
              <a:t>predominately Hindu.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 </a:t>
            </a:r>
          </a:p>
          <a:p>
            <a:r>
              <a:rPr lang="en-US" sz="2800" dirty="0"/>
              <a:t>Muslims have long fought with Hindus for control of territory in South Asia.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495800" y="5562599"/>
            <a:ext cx="4419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Ethnicities in South </a:t>
            </a:r>
            <a:r>
              <a:rPr lang="en-US" sz="3600" b="1" dirty="0" smtClean="0"/>
              <a:t>Asia - India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550" y="838200"/>
            <a:ext cx="4857750" cy="46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9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04800"/>
            <a:ext cx="5181599" cy="6096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partition </a:t>
            </a:r>
            <a:r>
              <a:rPr lang="en-US" sz="2800" dirty="0" smtClean="0"/>
              <a:t>resulted </a:t>
            </a:r>
            <a:r>
              <a:rPr lang="en-US" sz="2800" dirty="0"/>
              <a:t>in massive migration because the two boundaries did not correspond precisely to the territory inhabited by the two ethnicities. </a:t>
            </a:r>
            <a:endParaRPr lang="en-US" sz="2800" dirty="0" smtClean="0"/>
          </a:p>
          <a:p>
            <a:r>
              <a:rPr lang="en-US" sz="2800" dirty="0" smtClean="0"/>
              <a:t>17 </a:t>
            </a:r>
            <a:r>
              <a:rPr lang="en-US" sz="2800" dirty="0"/>
              <a:t>million people caught on the wrong side of the boundary felt compelled to migrate during the late 1940s. </a:t>
            </a:r>
            <a:endParaRPr lang="en-US" sz="2800" dirty="0" smtClean="0"/>
          </a:p>
          <a:p>
            <a:r>
              <a:rPr lang="en-US" sz="2800" dirty="0" smtClean="0"/>
              <a:t>Hindus </a:t>
            </a:r>
            <a:r>
              <a:rPr lang="en-US" sz="2800" dirty="0"/>
              <a:t>in Pakistan and Muslims in India were killed by the rival religions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876800" y="5562600"/>
            <a:ext cx="4419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Ethnicities in South </a:t>
            </a:r>
            <a:r>
              <a:rPr lang="en-US" sz="3600" b="1" dirty="0" smtClean="0"/>
              <a:t>Asia - India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042" y="1066800"/>
            <a:ext cx="3860958" cy="36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9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" y="685801"/>
            <a:ext cx="4079029" cy="3124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Pakistan </a:t>
            </a:r>
            <a:r>
              <a:rPr lang="en-US" sz="2800" dirty="0"/>
              <a:t>and India never agreed on the location of the boundary separating the two countries in the northern region of Kashmir. 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5334000" y="4648201"/>
            <a:ext cx="3581400" cy="129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Ethnicities in South </a:t>
            </a:r>
            <a:r>
              <a:rPr lang="en-US" sz="3600" b="1" dirty="0" smtClean="0"/>
              <a:t>Asia - India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466" y="230645"/>
            <a:ext cx="4672934" cy="3965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190999"/>
            <a:ext cx="5174806" cy="258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0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4267200" cy="6172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Kurds – Sunni </a:t>
            </a:r>
            <a:r>
              <a:rPr lang="en-US" sz="2800" dirty="0"/>
              <a:t>M</a:t>
            </a:r>
            <a:r>
              <a:rPr lang="en-US" sz="2800" dirty="0" smtClean="0"/>
              <a:t>uslims, homeland </a:t>
            </a:r>
            <a:r>
              <a:rPr lang="en-US" sz="2800" dirty="0"/>
              <a:t>straddles the border between Iraq, Turkey, Iran, and Syria. </a:t>
            </a:r>
            <a:endParaRPr lang="en-US" sz="2800" dirty="0" smtClean="0"/>
          </a:p>
          <a:p>
            <a:r>
              <a:rPr lang="en-US" sz="2800" dirty="0" smtClean="0"/>
              <a:t>Given their independent state after WW1 only to have the Turks fight successfully to expand their territory (Turkey 1923) </a:t>
            </a:r>
          </a:p>
          <a:p>
            <a:r>
              <a:rPr lang="en-US" sz="2800" dirty="0" smtClean="0"/>
              <a:t>Have </a:t>
            </a:r>
            <a:r>
              <a:rPr lang="en-US" sz="2800" dirty="0"/>
              <a:t>their own </a:t>
            </a:r>
            <a:r>
              <a:rPr lang="en-US" sz="2800" dirty="0" smtClean="0"/>
              <a:t>language, literature</a:t>
            </a:r>
            <a:r>
              <a:rPr lang="en-US" sz="2800" dirty="0"/>
              <a:t>, dress, and other cultural traditions.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495800" y="5562599"/>
            <a:ext cx="4419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Dividing the Kurds 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252" y="92529"/>
            <a:ext cx="4731533" cy="45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7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4419600" cy="2819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Many </a:t>
            </a:r>
            <a:r>
              <a:rPr lang="en-US" sz="2800" dirty="0"/>
              <a:t>Kurds would like an independent </a:t>
            </a:r>
            <a:r>
              <a:rPr lang="en-US" sz="2800" dirty="0" smtClean="0"/>
              <a:t>homeland.</a:t>
            </a:r>
          </a:p>
          <a:p>
            <a:r>
              <a:rPr lang="en-US" sz="2800" dirty="0" smtClean="0"/>
              <a:t>Many of these countries have </a:t>
            </a:r>
            <a:r>
              <a:rPr lang="en-US" sz="2800" dirty="0"/>
              <a:t>historically restricted aspects of Kurdish culture.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390526" y="4787892"/>
            <a:ext cx="3260271" cy="100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Dividing the Kurds 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775" y="21771"/>
            <a:ext cx="4596782" cy="6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3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3543" y="4456228"/>
            <a:ext cx="9122228" cy="2249372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Until </a:t>
            </a:r>
            <a:r>
              <a:rPr lang="en-US" sz="2800" dirty="0"/>
              <a:t>1991, the use of the Kurdish language in Turkey was banned, and is still illegal to use in broadcasts and classrooms across the country. </a:t>
            </a:r>
            <a:endParaRPr lang="en-US" sz="2800" dirty="0" smtClean="0"/>
          </a:p>
          <a:p>
            <a:r>
              <a:rPr lang="en-US" sz="1800" dirty="0" smtClean="0"/>
              <a:t>1/12/17 -Turkey lashed </a:t>
            </a:r>
            <a:r>
              <a:rPr lang="en-US" sz="1800" dirty="0"/>
              <a:t>out at the US military for allegedly supporting "terrorist" Syrian Kurdish fighters. The Syrian Kurds meanwhile continue to advance on the "Islamic State" capital of Raqqa</a:t>
            </a:r>
            <a:endParaRPr lang="en-US" sz="1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0" y="261257"/>
            <a:ext cx="2667000" cy="110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Dividing the Kurds 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1" y="10886"/>
            <a:ext cx="6302828" cy="442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4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3657600" cy="6172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Lebanon </a:t>
            </a:r>
            <a:r>
              <a:rPr lang="en-US" sz="2800" dirty="0" smtClean="0"/>
              <a:t>54 % Muslim</a:t>
            </a:r>
            <a:r>
              <a:rPr lang="en-US" sz="2800" dirty="0"/>
              <a:t>, 41 </a:t>
            </a:r>
            <a:r>
              <a:rPr lang="en-US" sz="2800" dirty="0"/>
              <a:t>%</a:t>
            </a:r>
            <a:r>
              <a:rPr lang="en-US" sz="2800" dirty="0" smtClean="0"/>
              <a:t> </a:t>
            </a:r>
            <a:r>
              <a:rPr lang="en-US" sz="2800" dirty="0"/>
              <a:t>Christian, </a:t>
            </a:r>
            <a:r>
              <a:rPr lang="en-US" sz="2800" dirty="0" smtClean="0"/>
              <a:t>and 9% </a:t>
            </a:r>
            <a:r>
              <a:rPr lang="en-US" sz="2800" dirty="0"/>
              <a:t>Druze. </a:t>
            </a:r>
            <a:endParaRPr lang="en-US" sz="2800" dirty="0" smtClean="0"/>
          </a:p>
          <a:p>
            <a:r>
              <a:rPr lang="en-US" sz="2800" dirty="0" smtClean="0"/>
              <a:t>Muslims </a:t>
            </a:r>
            <a:r>
              <a:rPr lang="en-US" sz="2800" dirty="0"/>
              <a:t>in Lebanon are about equally split between Sunnis and Shiites. </a:t>
            </a:r>
            <a:endParaRPr lang="en-US" sz="2800" dirty="0" smtClean="0"/>
          </a:p>
          <a:p>
            <a:r>
              <a:rPr lang="en-US" sz="2800" dirty="0" smtClean="0"/>
              <a:t>Lebanon’s </a:t>
            </a:r>
            <a:r>
              <a:rPr lang="en-US" sz="2800" dirty="0"/>
              <a:t>religious groups have tended to live in different regions of the country.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419600" y="4305298"/>
            <a:ext cx="4419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Competition in Lebanon 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143" y="381000"/>
            <a:ext cx="544285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3352800" cy="3924298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There </a:t>
            </a:r>
            <a:r>
              <a:rPr lang="en-US" sz="2800" dirty="0"/>
              <a:t>was a civil war between the two religious groups in 1975 and 1990, with each group forming its own militia to control its territory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-152400" y="4724400"/>
            <a:ext cx="3505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Competition in Lebanon 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0611" b="2597"/>
          <a:stretch/>
        </p:blipFill>
        <p:spPr>
          <a:xfrm>
            <a:off x="3581400" y="152400"/>
            <a:ext cx="5562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0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676400"/>
            <a:ext cx="8610600" cy="4419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marL="514350" indent="-514350">
              <a:buAutoNum type="arabicParenR"/>
            </a:pPr>
            <a:r>
              <a:rPr lang="en-US" dirty="0" smtClean="0">
                <a:solidFill>
                  <a:srgbClr val="7030A0"/>
                </a:solidFill>
              </a:rPr>
              <a:t>How are mixed marriages changing the way we think about race and ethnicity?</a:t>
            </a:r>
          </a:p>
          <a:p>
            <a:pPr marL="514350" indent="-514350">
              <a:buAutoNum type="arabicParenR"/>
            </a:pPr>
            <a:r>
              <a:rPr lang="en-US" dirty="0" smtClean="0">
                <a:solidFill>
                  <a:srgbClr val="7030A0"/>
                </a:solidFill>
              </a:rPr>
              <a:t>What are the two major consequences of mixed marriages?</a:t>
            </a:r>
          </a:p>
          <a:p>
            <a:pPr marL="514350" indent="-514350">
              <a:buAutoNum type="arabicParenR"/>
            </a:pPr>
            <a:r>
              <a:rPr lang="en-US" dirty="0" smtClean="0">
                <a:solidFill>
                  <a:srgbClr val="7030A0"/>
                </a:solidFill>
              </a:rPr>
              <a:t>Why would progress of minorities be difficult to measure?</a:t>
            </a:r>
          </a:p>
          <a:p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41910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latin typeface="Bookman Old Style" panose="02050604050505020204" pitchFamily="18" charset="0"/>
              </a:rPr>
              <a:t>Mixed Marriage assignment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3352800" cy="4495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While Syria is 90 percent Arab, this segment of the population is divided among Sunni Muslims, Alawi Muslims, Christians, Druze, and other Muslim denominations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-152400" y="5257800"/>
            <a:ext cx="3505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Ethnicities in Syria</a:t>
            </a:r>
            <a:r>
              <a:rPr lang="en-US" sz="3600" dirty="0"/>
              <a:t> 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799" y="381000"/>
            <a:ext cx="578292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3352800" cy="4876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The Alawi, led by the Assad family, have held power in Syria since 1970. </a:t>
            </a:r>
            <a:endParaRPr lang="en-US" sz="2800" dirty="0" smtClean="0"/>
          </a:p>
          <a:p>
            <a:r>
              <a:rPr lang="en-US" sz="2800" dirty="0" smtClean="0"/>
              <a:t>A </a:t>
            </a:r>
            <a:r>
              <a:rPr lang="en-US" sz="2800" dirty="0"/>
              <a:t>civil war has ravaged the country since 2011, fought between the Assad government and its opponents.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929370" y="6019800"/>
            <a:ext cx="419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Ethnicities in Syria</a:t>
            </a:r>
            <a:r>
              <a:rPr lang="en-US" sz="3600" dirty="0"/>
              <a:t> 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81000"/>
            <a:ext cx="577301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9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838200"/>
            <a:ext cx="2971800" cy="2514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55 % </a:t>
            </a:r>
            <a:r>
              <a:rPr lang="en-US" sz="2800" dirty="0"/>
              <a:t>Shiite Muslim Arabs, </a:t>
            </a:r>
            <a:r>
              <a:rPr lang="en-US" sz="2800" dirty="0" smtClean="0"/>
              <a:t>21 % </a:t>
            </a:r>
            <a:r>
              <a:rPr lang="en-US" sz="2800" dirty="0"/>
              <a:t>Kurds, and 19 </a:t>
            </a:r>
            <a:r>
              <a:rPr lang="en-US" sz="2800" dirty="0"/>
              <a:t>%</a:t>
            </a:r>
            <a:r>
              <a:rPr lang="en-US" sz="2800" dirty="0" smtClean="0"/>
              <a:t> </a:t>
            </a:r>
            <a:r>
              <a:rPr lang="en-US" sz="2800" dirty="0"/>
              <a:t>Sunni Arabs.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929370" y="6019800"/>
            <a:ext cx="419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Ethnicities in Iraq</a:t>
            </a:r>
            <a:r>
              <a:rPr lang="en-US" sz="3600" dirty="0"/>
              <a:t> 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38793"/>
            <a:ext cx="5628571" cy="536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4648200" cy="3733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Following </a:t>
            </a:r>
            <a:r>
              <a:rPr lang="en-US" sz="2800" dirty="0"/>
              <a:t>the 2003 invasion of Iraq by the United States and the fall of Saddam Hussein, the country has been entangled in a complex and violent struggle among its ethnicities.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929370" y="6019800"/>
            <a:ext cx="419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Ethnicities in Iraq</a:t>
            </a:r>
            <a:r>
              <a:rPr lang="en-US" sz="3600" dirty="0"/>
              <a:t> 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370" y="359229"/>
            <a:ext cx="3886200" cy="511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3429000" cy="5181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The majority </a:t>
            </a:r>
            <a:r>
              <a:rPr lang="en-US" sz="2800" dirty="0" smtClean="0"/>
              <a:t>are Persians. </a:t>
            </a:r>
          </a:p>
          <a:p>
            <a:r>
              <a:rPr lang="en-US" sz="2800" dirty="0" smtClean="0"/>
              <a:t>Persians </a:t>
            </a:r>
            <a:r>
              <a:rPr lang="en-US" sz="2800" dirty="0"/>
              <a:t>make up the world’s most numerous ethnicity adhering to Shiite Islam. </a:t>
            </a:r>
            <a:endParaRPr lang="en-US" sz="2800" dirty="0" smtClean="0"/>
          </a:p>
          <a:p>
            <a:r>
              <a:rPr lang="en-US" sz="2800" dirty="0" smtClean="0"/>
              <a:t>Azeri </a:t>
            </a:r>
            <a:r>
              <a:rPr lang="en-US" sz="2800" dirty="0"/>
              <a:t>and Baluchi are other significant ethnicities present in Iran</a:t>
            </a:r>
            <a:r>
              <a:rPr lang="en-US" sz="2800" dirty="0" smtClean="0"/>
              <a:t>. 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929370" y="6019800"/>
            <a:ext cx="419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Ethnicities in Iran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402770"/>
            <a:ext cx="5274946" cy="4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7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3581400" cy="2743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Relations between Iran and U.S. have been poor. </a:t>
            </a:r>
          </a:p>
          <a:p>
            <a:r>
              <a:rPr lang="en-US" sz="2800" dirty="0" smtClean="0"/>
              <a:t>1979 Iran held 52 American hostages for a year.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929370" y="6019800"/>
            <a:ext cx="419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Ethnicities in Iran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402771"/>
            <a:ext cx="5236918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7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3429000" cy="5638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Pashtun, Tajik, and </a:t>
            </a:r>
            <a:r>
              <a:rPr lang="en-US" sz="2800" dirty="0" err="1"/>
              <a:t>Hazara</a:t>
            </a:r>
            <a:r>
              <a:rPr lang="en-US" sz="2800" dirty="0"/>
              <a:t> ethnicities are the most abundant in Afghanistan.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current conflicts in Afghanistan stem from a 1979 rebellion by several ethnic groups against the Afghan government.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484914" y="5758543"/>
            <a:ext cx="464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Ethnicities in Afghanistan</a:t>
            </a:r>
            <a:r>
              <a:rPr lang="en-US" sz="3600" dirty="0"/>
              <a:t> 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762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2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3581400" cy="6096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In </a:t>
            </a:r>
            <a:r>
              <a:rPr lang="en-US" sz="2800" dirty="0"/>
              <a:t>1995, a Pashtun faction called the Taliban took control of most of Afghanistan, </a:t>
            </a:r>
            <a:r>
              <a:rPr lang="en-US" sz="2800" dirty="0" smtClean="0"/>
              <a:t>(fundamentalist </a:t>
            </a:r>
            <a:r>
              <a:rPr lang="en-US" sz="2800" dirty="0"/>
              <a:t>interpretation of Islam </a:t>
            </a:r>
            <a:r>
              <a:rPr lang="en-US" sz="2800" dirty="0" smtClean="0"/>
              <a:t>doctrine). </a:t>
            </a:r>
          </a:p>
          <a:p>
            <a:r>
              <a:rPr lang="en-US" sz="2800" dirty="0" smtClean="0"/>
              <a:t>Taliban overthrown </a:t>
            </a:r>
            <a:r>
              <a:rPr lang="en-US" sz="2800" dirty="0"/>
              <a:t>in 2001 by invading U.S.-led forces, leading to further instability among the country’s ethnicities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501243" y="3810000"/>
            <a:ext cx="464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Ethnicities in Afghanistan</a:t>
            </a:r>
            <a:r>
              <a:rPr lang="en-US" sz="3600" dirty="0"/>
              <a:t> 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764" y="152400"/>
            <a:ext cx="54673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6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3581400" cy="6096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The Punjabi </a:t>
            </a:r>
            <a:r>
              <a:rPr lang="en-US" sz="2800" dirty="0" smtClean="0"/>
              <a:t>(Sunni) have </a:t>
            </a:r>
            <a:r>
              <a:rPr lang="en-US" sz="2800" dirty="0"/>
              <a:t>been the most abundant ethnicity of present-day Pakistan for thousands of years.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montane territory separating Pakistan from Afghanistan is predominantly Baluchi and </a:t>
            </a:r>
            <a:r>
              <a:rPr lang="en-US" sz="2800" dirty="0" smtClean="0"/>
              <a:t>Pashtun (Shiite).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038600" y="5791200"/>
            <a:ext cx="464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Ethnicities in Pakistan</a:t>
            </a:r>
            <a:r>
              <a:rPr lang="en-US" sz="3600" dirty="0"/>
              <a:t> 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80999"/>
            <a:ext cx="5457598" cy="503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9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Bookman Old Style" panose="02050604050505020204" pitchFamily="18" charset="0"/>
              </a:rPr>
              <a:t>Key Issue </a:t>
            </a:r>
            <a:r>
              <a:rPr lang="en-US" altLang="en-US" dirty="0" smtClean="0">
                <a:latin typeface="Bookman Old Style" panose="02050604050505020204" pitchFamily="18" charset="0"/>
              </a:rPr>
              <a:t>#3</a:t>
            </a:r>
            <a:endParaRPr lang="en-US" altLang="en-US" dirty="0" smtClean="0">
              <a:latin typeface="Bookman Old Style" panose="02050604050505020204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8763000" cy="5791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4000" b="1" dirty="0" smtClean="0"/>
              <a:t>Why Might Ethnicities Face Conflicts?</a:t>
            </a:r>
          </a:p>
          <a:p>
            <a:pPr marL="0" indent="0" algn="ctr" eaLnBrk="1" hangingPunct="1">
              <a:buNone/>
              <a:defRPr/>
            </a:pPr>
            <a:endParaRPr lang="en-US" altLang="en-US" sz="4000" dirty="0" smtClean="0">
              <a:latin typeface="Bookman Old Style" panose="02050604050505020204" pitchFamily="18" charset="0"/>
            </a:endParaRPr>
          </a:p>
          <a:p>
            <a:r>
              <a:rPr lang="en-US" sz="2000" b="1" dirty="0"/>
              <a:t>Learning Outcome 7.3.1:	</a:t>
            </a:r>
            <a:r>
              <a:rPr lang="en-US" sz="2000" dirty="0"/>
              <a:t>Understand differences between ethnicities </a:t>
            </a:r>
            <a:r>
              <a:rPr lang="en-US" sz="2000" dirty="0" smtClean="0"/>
              <a:t>					and </a:t>
            </a:r>
            <a:r>
              <a:rPr lang="en-US" sz="2000" dirty="0"/>
              <a:t>nationalities. </a:t>
            </a:r>
          </a:p>
          <a:p>
            <a:r>
              <a:rPr lang="en-US" sz="2000" b="1" dirty="0"/>
              <a:t>Learning Outcome 7.3.2:	</a:t>
            </a:r>
            <a:r>
              <a:rPr lang="en-US" sz="2000" dirty="0"/>
              <a:t>Describe how ethnicities can be divided among </a:t>
            </a:r>
            <a:r>
              <a:rPr lang="en-US" sz="2000" dirty="0" smtClean="0"/>
              <a:t>				more </a:t>
            </a:r>
            <a:r>
              <a:rPr lang="en-US" sz="2000" dirty="0"/>
              <a:t>than one nationality.</a:t>
            </a:r>
          </a:p>
          <a:p>
            <a:r>
              <a:rPr lang="en-US" sz="2000" b="1" dirty="0"/>
              <a:t>Learning Outcome 7.3.3:	</a:t>
            </a:r>
            <a:r>
              <a:rPr lang="en-US" sz="2000" dirty="0"/>
              <a:t>Identify and describe the principal ethnicities in </a:t>
            </a:r>
            <a:r>
              <a:rPr lang="en-US" sz="2000" dirty="0" smtClean="0"/>
              <a:t>				western </a:t>
            </a:r>
            <a:r>
              <a:rPr lang="en-US" sz="2000" dirty="0"/>
              <a:t>areas of Asia.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895600"/>
            <a:ext cx="8610600" cy="3733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Sorting out ethnicity and nationality can be a challenging and complex </a:t>
            </a:r>
            <a:r>
              <a:rPr lang="en-US" sz="2800" dirty="0" smtClean="0"/>
              <a:t>effort</a:t>
            </a:r>
          </a:p>
          <a:p>
            <a:r>
              <a:rPr lang="en-US" sz="2800" dirty="0" smtClean="0"/>
              <a:t>Famous golfers Tiger Woods – Nationality is clear, ethnicity? Dad was a mix of African American, Native American and Mom was a mix of Thai, Chinese and Dutch.</a:t>
            </a:r>
          </a:p>
          <a:p>
            <a:r>
              <a:rPr lang="en-US" sz="2800" dirty="0" smtClean="0"/>
              <a:t>Woods invented term “</a:t>
            </a:r>
            <a:r>
              <a:rPr lang="en-US" sz="2800" dirty="0"/>
              <a:t>Cablinasian</a:t>
            </a:r>
            <a:r>
              <a:rPr lang="en-US" sz="2800" dirty="0" smtClean="0"/>
              <a:t>”-blend </a:t>
            </a:r>
            <a:r>
              <a:rPr lang="en-US" sz="2800" dirty="0"/>
              <a:t>of Caucasian, black, American Indian, and Asian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419100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latin typeface="Bookman Old Style" panose="02050604050505020204" pitchFamily="18" charset="0"/>
              </a:rPr>
              <a:t>Why </a:t>
            </a:r>
            <a:r>
              <a:rPr lang="en-US" altLang="en-US" sz="3600" b="1" dirty="0">
                <a:latin typeface="Bookman Old Style" panose="02050604050505020204" pitchFamily="18" charset="0"/>
              </a:rPr>
              <a:t>Might Ethnicities Face Conflicts?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274638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057400"/>
            <a:ext cx="8610600" cy="4038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Nationality </a:t>
            </a:r>
            <a:r>
              <a:rPr lang="en-US" sz="2800" dirty="0" smtClean="0"/>
              <a:t>kept </a:t>
            </a:r>
            <a:r>
              <a:rPr lang="en-US" sz="2800" dirty="0"/>
              <a:t>reasonably distinct from ethnicity and race </a:t>
            </a:r>
            <a:r>
              <a:rPr lang="en-US" sz="2800" dirty="0" smtClean="0"/>
              <a:t>in </a:t>
            </a:r>
            <a:r>
              <a:rPr lang="en-US" sz="2800" dirty="0"/>
              <a:t>the United States. </a:t>
            </a:r>
            <a:endParaRPr lang="en-US" sz="2800" dirty="0" smtClean="0"/>
          </a:p>
          <a:p>
            <a:r>
              <a:rPr lang="en-US" sz="2800" dirty="0" smtClean="0"/>
              <a:t>Nationality </a:t>
            </a:r>
            <a:r>
              <a:rPr lang="en-US" sz="2800" dirty="0"/>
              <a:t>classifies citizens of the United States, including those born in the country and those who immigrated and became naturalized citizens. </a:t>
            </a:r>
            <a:endParaRPr lang="en-US" sz="2800" dirty="0" smtClean="0"/>
          </a:p>
          <a:p>
            <a:r>
              <a:rPr lang="en-US" sz="2800" dirty="0" smtClean="0"/>
              <a:t>Ethnicity </a:t>
            </a:r>
            <a:r>
              <a:rPr lang="en-US" sz="2800" dirty="0"/>
              <a:t>identifies groups with distinct ancestry and culture, such as African Americans and Mexican Americans.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41910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Ethnicity and Nationality in North America 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58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438400"/>
            <a:ext cx="8610600" cy="4191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These distinctions are not as clear and controversial in Canada. </a:t>
            </a:r>
            <a:endParaRPr lang="en-US" sz="2800" dirty="0" smtClean="0"/>
          </a:p>
          <a:p>
            <a:r>
              <a:rPr lang="en-US" sz="2800" dirty="0" err="1" smtClean="0"/>
              <a:t>Québecois</a:t>
            </a:r>
            <a:r>
              <a:rPr lang="en-US" sz="2800" dirty="0" smtClean="0"/>
              <a:t> </a:t>
            </a:r>
            <a:r>
              <a:rPr lang="en-US" sz="2800" dirty="0"/>
              <a:t>are easily distinguishable from other Canadians vis-à-vis cultural traditions, especially language. </a:t>
            </a:r>
            <a:endParaRPr lang="en-US" sz="2800" dirty="0" smtClean="0"/>
          </a:p>
          <a:p>
            <a:r>
              <a:rPr lang="en-US" sz="2800" dirty="0" smtClean="0"/>
              <a:t>Contested </a:t>
            </a:r>
            <a:r>
              <a:rPr lang="en-US" sz="2800" dirty="0"/>
              <a:t>whether </a:t>
            </a:r>
            <a:r>
              <a:rPr lang="en-US" sz="2800" dirty="0" err="1"/>
              <a:t>Québecois</a:t>
            </a:r>
            <a:r>
              <a:rPr lang="en-US" sz="2800" dirty="0"/>
              <a:t> constitute a distinct ethnicity within the Canadian nationality or a second French-speaking nationality separate altogether from English-speaking Canadian.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41910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Ethnicity and Nationality in North America 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289" y="106405"/>
            <a:ext cx="3363454" cy="233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1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9051" y="228600"/>
            <a:ext cx="4783949" cy="5486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The United Kingdom contains four principle ethnicities and two nationalities. </a:t>
            </a:r>
            <a:endParaRPr lang="en-US" sz="2800" dirty="0" smtClean="0"/>
          </a:p>
          <a:p>
            <a:r>
              <a:rPr lang="en-US" sz="2800" dirty="0" smtClean="0"/>
              <a:t>A </a:t>
            </a:r>
            <a:r>
              <a:rPr lang="en-US" sz="2800" dirty="0"/>
              <a:t>strong element of ethnic identity in the United Kingdom comes from sports. </a:t>
            </a:r>
            <a:endParaRPr lang="en-US" sz="2800" dirty="0" smtClean="0"/>
          </a:p>
          <a:p>
            <a:r>
              <a:rPr lang="en-US" sz="2800" dirty="0" smtClean="0"/>
              <a:t>Even </a:t>
            </a:r>
            <a:r>
              <a:rPr lang="en-US" sz="2800" dirty="0"/>
              <a:t>though they are not separate countries, England, Scotland, Wales, and Northern Ireland field their own national soccer and rugby teams.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724400" y="4747419"/>
            <a:ext cx="41910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Ethnicity and Nationality in the United Kingdom 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808" y="223157"/>
            <a:ext cx="3722592" cy="438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2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9051" y="228600"/>
            <a:ext cx="4021949" cy="5486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A nationality must hold the loyalty of its citizens to survive. </a:t>
            </a:r>
            <a:endParaRPr lang="en-US" sz="2800" dirty="0" smtClean="0"/>
          </a:p>
          <a:p>
            <a:r>
              <a:rPr lang="en-US" sz="2800" b="1" dirty="0" smtClean="0"/>
              <a:t>Nationalism </a:t>
            </a:r>
            <a:r>
              <a:rPr lang="en-US" sz="2800" dirty="0"/>
              <a:t>is loyalty and devotion to a particular nationality. </a:t>
            </a:r>
            <a:endParaRPr lang="en-US" sz="2800" dirty="0" smtClean="0"/>
          </a:p>
          <a:p>
            <a:r>
              <a:rPr lang="en-US" sz="2800" dirty="0" smtClean="0"/>
              <a:t>States </a:t>
            </a:r>
            <a:r>
              <a:rPr lang="en-US" sz="2800" dirty="0"/>
              <a:t>foster nationalism by promoting symbols of the country, such as flags and songs.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724400" y="5562599"/>
            <a:ext cx="4191000" cy="73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Nationalism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651" y="457200"/>
            <a:ext cx="4218214" cy="23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5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9051" y="228600"/>
            <a:ext cx="4021949" cy="5867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Nationalism is an example of </a:t>
            </a:r>
            <a:r>
              <a:rPr lang="en-US" sz="2800" b="1" dirty="0"/>
              <a:t>centripetal force</a:t>
            </a:r>
            <a:r>
              <a:rPr lang="en-US" sz="2800" dirty="0"/>
              <a:t>, which is an attitude that tends to unify people and enhance support for the state. </a:t>
            </a:r>
            <a:endParaRPr lang="en-US" sz="2800" dirty="0" smtClean="0"/>
          </a:p>
          <a:p>
            <a:r>
              <a:rPr lang="en-US" sz="2800" dirty="0" smtClean="0"/>
              <a:t>Most </a:t>
            </a:r>
            <a:r>
              <a:rPr lang="en-US" sz="2800" dirty="0"/>
              <a:t>countries find that the best way to achieve citizen support is to emphasize shared attitudes that unify the </a:t>
            </a:r>
            <a:r>
              <a:rPr lang="en-US" sz="2800" dirty="0" smtClean="0"/>
              <a:t>people (Patriotism).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724400" y="5562599"/>
            <a:ext cx="4191000" cy="73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Nationalism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1" y="228600"/>
            <a:ext cx="4724400" cy="314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2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45891</TotalTime>
  <Words>1097</Words>
  <Application>Microsoft Office PowerPoint</Application>
  <PresentationFormat>On-screen Show (4:3)</PresentationFormat>
  <Paragraphs>119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Bookman Old Style</vt:lpstr>
      <vt:lpstr>Calibri</vt:lpstr>
      <vt:lpstr>Verdana</vt:lpstr>
      <vt:lpstr>Office Theme</vt:lpstr>
      <vt:lpstr>Chapter 7:  Key Issue 2 - Ethnicity –  </vt:lpstr>
      <vt:lpstr>PowerPoint Presentation</vt:lpstr>
      <vt:lpstr>Key Issue #3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Population</dc:title>
  <dc:creator>Carolyn Coulter</dc:creator>
  <cp:lastModifiedBy>Arriola, Tony</cp:lastModifiedBy>
  <cp:revision>424</cp:revision>
  <dcterms:created xsi:type="dcterms:W3CDTF">2012-01-31T20:23:10Z</dcterms:created>
  <dcterms:modified xsi:type="dcterms:W3CDTF">2017-01-14T00:30:15Z</dcterms:modified>
</cp:coreProperties>
</file>