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handoutMasterIdLst>
    <p:handoutMasterId r:id="rId27"/>
  </p:handoutMasterIdLst>
  <p:sldIdLst>
    <p:sldId id="257" r:id="rId2"/>
    <p:sldId id="260" r:id="rId3"/>
    <p:sldId id="471" r:id="rId4"/>
    <p:sldId id="472" r:id="rId5"/>
    <p:sldId id="473" r:id="rId6"/>
    <p:sldId id="491" r:id="rId7"/>
    <p:sldId id="474" r:id="rId8"/>
    <p:sldId id="476" r:id="rId9"/>
    <p:sldId id="477" r:id="rId10"/>
    <p:sldId id="492" r:id="rId11"/>
    <p:sldId id="478" r:id="rId12"/>
    <p:sldId id="479" r:id="rId13"/>
    <p:sldId id="480" r:id="rId14"/>
    <p:sldId id="481" r:id="rId15"/>
    <p:sldId id="482" r:id="rId16"/>
    <p:sldId id="483" r:id="rId17"/>
    <p:sldId id="484" r:id="rId18"/>
    <p:sldId id="485" r:id="rId19"/>
    <p:sldId id="486" r:id="rId20"/>
    <p:sldId id="487" r:id="rId21"/>
    <p:sldId id="488" r:id="rId22"/>
    <p:sldId id="493" r:id="rId23"/>
    <p:sldId id="489" r:id="rId24"/>
    <p:sldId id="490"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7" autoAdjust="0"/>
    <p:restoredTop sz="90586" autoAdjust="0"/>
  </p:normalViewPr>
  <p:slideViewPr>
    <p:cSldViewPr>
      <p:cViewPr varScale="1">
        <p:scale>
          <a:sx n="62" d="100"/>
          <a:sy n="62" d="100"/>
        </p:scale>
        <p:origin x="132"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5B57EC8-4D06-4937-83C6-77D7DFE3FE82}" type="datetimeFigureOut">
              <a:rPr lang="en-US" altLang="en-US"/>
              <a:pPr>
                <a:defRPr/>
              </a:pPr>
              <a:t>1/8/2017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0644F39-29EA-4970-83F0-D4F9D00B8561}" type="slidenum">
              <a:rPr lang="en-US" altLang="en-US"/>
              <a:pPr>
                <a:defRPr/>
              </a:pPr>
              <a:t>‹#›</a:t>
            </a:fld>
            <a:endParaRPr lang="en-US" altLang="en-US"/>
          </a:p>
        </p:txBody>
      </p:sp>
    </p:spTree>
    <p:extLst>
      <p:ext uri="{BB962C8B-B14F-4D97-AF65-F5344CB8AC3E}">
        <p14:creationId xmlns:p14="http://schemas.microsoft.com/office/powerpoint/2010/main" val="4034851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269AA8D-4429-4039-8AC3-EC508C887779}" type="slidenum">
              <a:rPr lang="en-US" altLang="en-US"/>
              <a:pPr>
                <a:defRPr/>
              </a:pPr>
              <a:t>‹#›</a:t>
            </a:fld>
            <a:endParaRPr lang="en-US" altLang="en-US"/>
          </a:p>
        </p:txBody>
      </p:sp>
    </p:spTree>
    <p:extLst>
      <p:ext uri="{BB962C8B-B14F-4D97-AF65-F5344CB8AC3E}">
        <p14:creationId xmlns:p14="http://schemas.microsoft.com/office/powerpoint/2010/main" val="2507785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5926DAB-4612-47C3-BF04-73F8CA53417E}" type="slidenum">
              <a:rPr lang="en-US" altLang="en-US" smtClean="0"/>
              <a:pPr>
                <a:spcBef>
                  <a:spcPct val="0"/>
                </a:spcBef>
              </a:pPr>
              <a:t>1</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42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19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93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49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33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824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3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495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40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907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61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60DE49-DD32-4099-A1F4-338E25BEA145}" type="slidenum">
              <a:rPr lang="en-US" altLang="en-US" smtClean="0"/>
              <a:pPr>
                <a:spcBef>
                  <a:spcPct val="0"/>
                </a:spcBef>
              </a:pPr>
              <a:t>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24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76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51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984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134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66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88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04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9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62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27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33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6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5F53F6-E24D-4407-9C25-FFD5FF5FE796}" type="slidenum">
              <a:rPr lang="en-US" altLang="en-US"/>
              <a:pPr>
                <a:defRPr/>
              </a:pPr>
              <a:t>‹#›</a:t>
            </a:fld>
            <a:endParaRPr lang="en-US" altLang="en-US"/>
          </a:p>
        </p:txBody>
      </p:sp>
    </p:spTree>
    <p:extLst>
      <p:ext uri="{BB962C8B-B14F-4D97-AF65-F5344CB8AC3E}">
        <p14:creationId xmlns:p14="http://schemas.microsoft.com/office/powerpoint/2010/main" val="144495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A04FD1-4536-41D7-83C5-AC162C0F4F2D}" type="slidenum">
              <a:rPr lang="en-US" altLang="en-US"/>
              <a:pPr>
                <a:defRPr/>
              </a:pPr>
              <a:t>‹#›</a:t>
            </a:fld>
            <a:endParaRPr lang="en-US" altLang="en-US"/>
          </a:p>
        </p:txBody>
      </p:sp>
    </p:spTree>
    <p:extLst>
      <p:ext uri="{BB962C8B-B14F-4D97-AF65-F5344CB8AC3E}">
        <p14:creationId xmlns:p14="http://schemas.microsoft.com/office/powerpoint/2010/main" val="320109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CD51D3-171F-4B2B-A89A-E112C6EC7DD1}" type="slidenum">
              <a:rPr lang="en-US" altLang="en-US"/>
              <a:pPr>
                <a:defRPr/>
              </a:pPr>
              <a:t>‹#›</a:t>
            </a:fld>
            <a:endParaRPr lang="en-US" altLang="en-US"/>
          </a:p>
        </p:txBody>
      </p:sp>
    </p:spTree>
    <p:extLst>
      <p:ext uri="{BB962C8B-B14F-4D97-AF65-F5344CB8AC3E}">
        <p14:creationId xmlns:p14="http://schemas.microsoft.com/office/powerpoint/2010/main" val="84434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r>
              <a:rPr lang="en-US"/>
              <a:t>© 2012 John Wiley &amp; Sons, Inc. All rights reserved.</a:t>
            </a: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B0EF4BA0-46CB-438B-A0B7-EFA8D7C6DB0F}" type="slidenum">
              <a:rPr lang="en-US" altLang="en-US"/>
              <a:pPr>
                <a:defRPr/>
              </a:pPr>
              <a:t>‹#›</a:t>
            </a:fld>
            <a:endParaRPr lang="en-US" altLang="en-US"/>
          </a:p>
        </p:txBody>
      </p:sp>
    </p:spTree>
    <p:extLst>
      <p:ext uri="{BB962C8B-B14F-4D97-AF65-F5344CB8AC3E}">
        <p14:creationId xmlns:p14="http://schemas.microsoft.com/office/powerpoint/2010/main" val="3770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895FB34-276C-4ECD-9146-3CF0EF8C141E}" type="slidenum">
              <a:rPr lang="en-US" altLang="en-US"/>
              <a:pPr>
                <a:defRPr/>
              </a:pPr>
              <a:t>‹#›</a:t>
            </a:fld>
            <a:endParaRPr lang="en-US" altLang="en-US"/>
          </a:p>
        </p:txBody>
      </p:sp>
    </p:spTree>
    <p:extLst>
      <p:ext uri="{BB962C8B-B14F-4D97-AF65-F5344CB8AC3E}">
        <p14:creationId xmlns:p14="http://schemas.microsoft.com/office/powerpoint/2010/main" val="9635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EC4090-06E9-447B-B6CD-6777F2199E8F}" type="slidenum">
              <a:rPr lang="en-US" altLang="en-US"/>
              <a:pPr>
                <a:defRPr/>
              </a:pPr>
              <a:t>‹#›</a:t>
            </a:fld>
            <a:endParaRPr lang="en-US" altLang="en-US"/>
          </a:p>
        </p:txBody>
      </p:sp>
    </p:spTree>
    <p:extLst>
      <p:ext uri="{BB962C8B-B14F-4D97-AF65-F5344CB8AC3E}">
        <p14:creationId xmlns:p14="http://schemas.microsoft.com/office/powerpoint/2010/main" val="113093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47DE563-3E36-4710-B5F0-8A6AC06C02D4}" type="slidenum">
              <a:rPr lang="en-US" altLang="en-US"/>
              <a:pPr>
                <a:defRPr/>
              </a:pPr>
              <a:t>‹#›</a:t>
            </a:fld>
            <a:endParaRPr lang="en-US" altLang="en-US"/>
          </a:p>
        </p:txBody>
      </p:sp>
    </p:spTree>
    <p:extLst>
      <p:ext uri="{BB962C8B-B14F-4D97-AF65-F5344CB8AC3E}">
        <p14:creationId xmlns:p14="http://schemas.microsoft.com/office/powerpoint/2010/main" val="30576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EDB4DB6-EF4F-4EEB-8DF9-F74B76D35084}" type="slidenum">
              <a:rPr lang="en-US" altLang="en-US"/>
              <a:pPr>
                <a:defRPr/>
              </a:pPr>
              <a:t>‹#›</a:t>
            </a:fld>
            <a:endParaRPr lang="en-US" altLang="en-US"/>
          </a:p>
        </p:txBody>
      </p:sp>
    </p:spTree>
    <p:extLst>
      <p:ext uri="{BB962C8B-B14F-4D97-AF65-F5344CB8AC3E}">
        <p14:creationId xmlns:p14="http://schemas.microsoft.com/office/powerpoint/2010/main" val="113719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33DFAB2-0071-45DF-8C60-84FEC4058366}" type="slidenum">
              <a:rPr lang="en-US" altLang="en-US"/>
              <a:pPr>
                <a:defRPr/>
              </a:pPr>
              <a:t>‹#›</a:t>
            </a:fld>
            <a:endParaRPr lang="en-US" altLang="en-US"/>
          </a:p>
        </p:txBody>
      </p:sp>
    </p:spTree>
    <p:extLst>
      <p:ext uri="{BB962C8B-B14F-4D97-AF65-F5344CB8AC3E}">
        <p14:creationId xmlns:p14="http://schemas.microsoft.com/office/powerpoint/2010/main" val="9624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14BF3F24-7FBC-4D5A-A0A7-ED2EEC3F7DC5}" type="slidenum">
              <a:rPr lang="en-US" altLang="en-US"/>
              <a:pPr>
                <a:defRPr/>
              </a:pPr>
              <a:t>‹#›</a:t>
            </a:fld>
            <a:endParaRPr lang="en-US" altLang="en-US"/>
          </a:p>
        </p:txBody>
      </p:sp>
    </p:spTree>
    <p:extLst>
      <p:ext uri="{BB962C8B-B14F-4D97-AF65-F5344CB8AC3E}">
        <p14:creationId xmlns:p14="http://schemas.microsoft.com/office/powerpoint/2010/main" val="187224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8C6FAD-915F-4DFF-B0D8-8B244C403433}" type="slidenum">
              <a:rPr lang="en-US" altLang="en-US"/>
              <a:pPr>
                <a:defRPr/>
              </a:pPr>
              <a:t>‹#›</a:t>
            </a:fld>
            <a:endParaRPr lang="en-US" altLang="en-US"/>
          </a:p>
        </p:txBody>
      </p:sp>
    </p:spTree>
    <p:extLst>
      <p:ext uri="{BB962C8B-B14F-4D97-AF65-F5344CB8AC3E}">
        <p14:creationId xmlns:p14="http://schemas.microsoft.com/office/powerpoint/2010/main" val="389519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09E714-CC9C-4CA8-BFC3-09AAC20FC2C1}" type="slidenum">
              <a:rPr lang="en-US" altLang="en-US"/>
              <a:pPr>
                <a:defRPr/>
              </a:pPr>
              <a:t>‹#›</a:t>
            </a:fld>
            <a:endParaRPr lang="en-US" altLang="en-US"/>
          </a:p>
        </p:txBody>
      </p:sp>
    </p:spTree>
    <p:extLst>
      <p:ext uri="{BB962C8B-B14F-4D97-AF65-F5344CB8AC3E}">
        <p14:creationId xmlns:p14="http://schemas.microsoft.com/office/powerpoint/2010/main" val="28112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endParaRPr lang="en-US" altLang="en-US"/>
          </a:p>
        </p:txBody>
      </p:sp>
      <p:sp>
        <p:nvSpPr>
          <p:cNvPr id="5" name="Footer Placeholder 4"/>
          <p:cNvSpPr>
            <a:spLocks noGrp="1"/>
          </p:cNvSpPr>
          <p:nvPr>
            <p:ph type="ftr" sz="quarter" idx="3"/>
          </p:nvPr>
        </p:nvSpPr>
        <p:spPr>
          <a:xfrm>
            <a:off x="2095500" y="6492875"/>
            <a:ext cx="49530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Verdana" panose="020B0604030504040204" pitchFamily="34" charset="0"/>
                <a:ea typeface="+mn-ea"/>
                <a:cs typeface="Arial" charset="0"/>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156D7D1-6F03-48FB-BC04-54D4383347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152400"/>
            <a:ext cx="8686800" cy="1371600"/>
          </a:xfrm>
        </p:spPr>
        <p:txBody>
          <a:bodyPr/>
          <a:lstStyle/>
          <a:p>
            <a:pPr eaLnBrk="1" hangingPunct="1">
              <a:defRPr/>
            </a:pPr>
            <a:r>
              <a:rPr lang="en-US" altLang="en-US" sz="3600" b="1" dirty="0" smtClean="0">
                <a:effectLst>
                  <a:outerShdw blurRad="38100" dist="38100" dir="2700000" algn="tl">
                    <a:srgbClr val="000000">
                      <a:alpha val="43137"/>
                    </a:srgbClr>
                  </a:outerShdw>
                </a:effectLst>
                <a:latin typeface="Bookman Old Style" panose="02050604050505020204" pitchFamily="18" charset="0"/>
              </a:rPr>
              <a:t>Chapter 7: </a:t>
            </a:r>
            <a:br>
              <a:rPr lang="en-US" altLang="en-US" sz="3600" b="1" dirty="0" smtClean="0">
                <a:effectLst>
                  <a:outerShdw blurRad="38100" dist="38100" dir="2700000" algn="tl">
                    <a:srgbClr val="000000">
                      <a:alpha val="43137"/>
                    </a:srgbClr>
                  </a:outerShdw>
                </a:effectLst>
                <a:latin typeface="Bookman Old Style" panose="02050604050505020204" pitchFamily="18" charset="0"/>
              </a:rPr>
            </a:br>
            <a:r>
              <a:rPr lang="en-US" altLang="en-US" sz="3600" b="1" dirty="0" smtClean="0">
                <a:effectLst>
                  <a:outerShdw blurRad="38100" dist="38100" dir="2700000" algn="tl">
                    <a:srgbClr val="000000">
                      <a:alpha val="43137"/>
                    </a:srgbClr>
                  </a:outerShdw>
                </a:effectLst>
                <a:latin typeface="Bookman Old Style" panose="02050604050505020204" pitchFamily="18" charset="0"/>
              </a:rPr>
              <a:t>Key Issue </a:t>
            </a:r>
            <a:r>
              <a:rPr lang="en-US" altLang="en-US" sz="3600" b="1" dirty="0" smtClean="0">
                <a:effectLst>
                  <a:outerShdw blurRad="38100" dist="38100" dir="2700000" algn="tl">
                    <a:srgbClr val="000000">
                      <a:alpha val="43137"/>
                    </a:srgbClr>
                  </a:outerShdw>
                </a:effectLst>
                <a:latin typeface="Bookman Old Style" panose="02050604050505020204" pitchFamily="18" charset="0"/>
              </a:rPr>
              <a:t>2 </a:t>
            </a:r>
            <a:r>
              <a:rPr lang="en-US" altLang="en-US" sz="3600" b="1" dirty="0" smtClean="0">
                <a:effectLst>
                  <a:outerShdw blurRad="38100" dist="38100" dir="2700000" algn="tl">
                    <a:srgbClr val="000000">
                      <a:alpha val="43137"/>
                    </a:srgbClr>
                  </a:outerShdw>
                </a:effectLst>
                <a:latin typeface="Bookman Old Style" panose="02050604050505020204" pitchFamily="18" charset="0"/>
              </a:rPr>
              <a:t>- Ethnicity – </a:t>
            </a:r>
            <a:r>
              <a:rPr lang="en-US" altLang="en-US" sz="1200" b="1" dirty="0">
                <a:effectLst>
                  <a:outerShdw blurRad="38100" dist="38100" dir="2700000" algn="tl">
                    <a:srgbClr val="000000">
                      <a:alpha val="43137"/>
                    </a:srgbClr>
                  </a:outerShdw>
                </a:effectLst>
                <a:latin typeface="Bookman Old Style" panose="02050604050505020204" pitchFamily="18" charset="0"/>
              </a:rPr>
              <a:t/>
            </a:r>
            <a:br>
              <a:rPr lang="en-US" altLang="en-US" sz="1200" b="1" dirty="0">
                <a:effectLst>
                  <a:outerShdw blurRad="38100" dist="38100" dir="2700000" algn="tl">
                    <a:srgbClr val="000000">
                      <a:alpha val="43137"/>
                    </a:srgbClr>
                  </a:outerShdw>
                </a:effectLst>
                <a:latin typeface="Bookman Old Style" panose="02050604050505020204" pitchFamily="18" charset="0"/>
              </a:rPr>
            </a:br>
            <a:endParaRPr lang="en-US" altLang="en-US" sz="1200" b="1" dirty="0" smtClean="0">
              <a:effectLst>
                <a:outerShdw blurRad="38100" dist="38100" dir="2700000" algn="tl">
                  <a:srgbClr val="000000">
                    <a:alpha val="43137"/>
                  </a:srgbClr>
                </a:outerShdw>
              </a:effectLst>
              <a:latin typeface="Bookman Old Style" panose="02050604050505020204" pitchFamily="18" charset="0"/>
            </a:endParaRPr>
          </a:p>
        </p:txBody>
      </p:sp>
      <p:pic>
        <p:nvPicPr>
          <p:cNvPr id="2" name="Picture 1"/>
          <p:cNvPicPr>
            <a:picLocks noChangeAspect="1"/>
          </p:cNvPicPr>
          <p:nvPr/>
        </p:nvPicPr>
        <p:blipFill>
          <a:blip r:embed="rId3"/>
          <a:stretch>
            <a:fillRect/>
          </a:stretch>
        </p:blipFill>
        <p:spPr>
          <a:xfrm>
            <a:off x="2438400" y="1546860"/>
            <a:ext cx="4572396" cy="26458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362200"/>
            <a:ext cx="8839200" cy="2362200"/>
          </a:xfrm>
          <a:blipFill dpi="0" rotWithShape="1">
            <a:blip r:embed="rId3"/>
            <a:srcRect/>
            <a:tile tx="0" ty="0" sx="100000" sy="100000" flip="none" algn="tl"/>
          </a:blipFill>
        </p:spPr>
        <p:txBody>
          <a:bodyPr/>
          <a:lstStyle/>
          <a:p>
            <a:r>
              <a:rPr lang="en-US" sz="2800" dirty="0" smtClean="0"/>
              <a:t>Sharecropping </a:t>
            </a:r>
            <a:r>
              <a:rPr lang="en-US" sz="2800" dirty="0"/>
              <a:t>became less common in the twentieth </a:t>
            </a:r>
            <a:r>
              <a:rPr lang="en-US" sz="2800" dirty="0" smtClean="0"/>
              <a:t>century</a:t>
            </a:r>
            <a:r>
              <a:rPr lang="en-US" sz="2800" dirty="0"/>
              <a:t> </a:t>
            </a:r>
            <a:r>
              <a:rPr lang="en-US" sz="2800" dirty="0" smtClean="0"/>
              <a:t>- </a:t>
            </a:r>
            <a:r>
              <a:rPr lang="en-US" sz="2800" dirty="0"/>
              <a:t>introduction of farm machinery and a decline in land devoted to cotton reduced the demand for labor. </a:t>
            </a:r>
            <a:endParaRPr lang="en-US" sz="2800" dirty="0" smtClean="0"/>
          </a:p>
          <a:p>
            <a:r>
              <a:rPr lang="en-US" sz="2800" dirty="0" smtClean="0"/>
              <a:t>At </a:t>
            </a:r>
            <a:r>
              <a:rPr lang="en-US" sz="2800" dirty="0"/>
              <a:t>the same time </a:t>
            </a:r>
            <a:r>
              <a:rPr lang="en-US" sz="2800" dirty="0" smtClean="0"/>
              <a:t>they were </a:t>
            </a:r>
            <a:r>
              <a:rPr lang="en-US" sz="2800" dirty="0"/>
              <a:t>pulled by the prospect of jobs booming in industrial cities in the North and West. </a:t>
            </a:r>
            <a:endParaRPr lang="en-US" sz="2800" dirty="0" smtClean="0"/>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Interregional Migration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1437394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399" y="1524000"/>
            <a:ext cx="4510665" cy="4191000"/>
          </a:xfrm>
          <a:blipFill dpi="0" rotWithShape="1">
            <a:blip r:embed="rId3"/>
            <a:srcRect/>
            <a:tile tx="0" ty="0" sx="100000" sy="100000" flip="none" algn="tl"/>
          </a:blipFill>
        </p:spPr>
        <p:txBody>
          <a:bodyPr/>
          <a:lstStyle/>
          <a:p>
            <a:r>
              <a:rPr lang="en-US" sz="2800" dirty="0" smtClean="0"/>
              <a:t>Southern </a:t>
            </a:r>
            <a:r>
              <a:rPr lang="en-US" sz="2800" dirty="0"/>
              <a:t>African Americans migrated north and west in two main waves, the first in 1910s and 1920s before and after World War I, and the second in the 1940s and 1950s before World War II. </a:t>
            </a:r>
          </a:p>
        </p:txBody>
      </p:sp>
      <p:sp>
        <p:nvSpPr>
          <p:cNvPr id="9219" name="Title 1"/>
          <p:cNvSpPr txBox="1">
            <a:spLocks/>
          </p:cNvSpPr>
          <p:nvPr/>
        </p:nvSpPr>
        <p:spPr bwMode="auto">
          <a:xfrm>
            <a:off x="0" y="228600"/>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Interregional Migration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663065" y="0"/>
            <a:ext cx="4328535" cy="6633023"/>
          </a:xfrm>
          <a:prstGeom prst="rect">
            <a:avLst/>
          </a:prstGeom>
        </p:spPr>
      </p:pic>
    </p:spTree>
    <p:extLst>
      <p:ext uri="{BB962C8B-B14F-4D97-AF65-F5344CB8AC3E}">
        <p14:creationId xmlns:p14="http://schemas.microsoft.com/office/powerpoint/2010/main" val="256320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191000"/>
            <a:ext cx="8839200" cy="2438400"/>
          </a:xfrm>
          <a:blipFill dpi="0" rotWithShape="1">
            <a:blip r:embed="rId3"/>
            <a:srcRect/>
            <a:tile tx="0" ty="0" sx="100000" sy="100000" flip="none" algn="tl"/>
          </a:blipFill>
        </p:spPr>
        <p:txBody>
          <a:bodyPr/>
          <a:lstStyle/>
          <a:p>
            <a:r>
              <a:rPr lang="en-US" sz="2800" dirty="0" smtClean="0"/>
              <a:t>African </a:t>
            </a:r>
            <a:r>
              <a:rPr lang="en-US" sz="2800" dirty="0"/>
              <a:t>Americans clustered in one or two neighborhoods in big cities. </a:t>
            </a:r>
            <a:endParaRPr lang="en-US" sz="2800" dirty="0" smtClean="0"/>
          </a:p>
          <a:p>
            <a:r>
              <a:rPr lang="en-US" sz="2800" dirty="0" smtClean="0"/>
              <a:t>These </a:t>
            </a:r>
            <a:r>
              <a:rPr lang="en-US" sz="2800" dirty="0"/>
              <a:t>neighborhoods became known as ghettos, after the term for neighborhoods in which Jews were forced to live in the Middle Ages.</a:t>
            </a:r>
          </a:p>
        </p:txBody>
      </p:sp>
      <p:sp>
        <p:nvSpPr>
          <p:cNvPr id="9219" name="Title 1"/>
          <p:cNvSpPr txBox="1">
            <a:spLocks/>
          </p:cNvSpPr>
          <p:nvPr/>
        </p:nvSpPr>
        <p:spPr bwMode="auto">
          <a:xfrm>
            <a:off x="152400" y="274638"/>
            <a:ext cx="2915169"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Intraregional Migration</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067569" y="152282"/>
            <a:ext cx="5695431" cy="3794033"/>
          </a:xfrm>
          <a:prstGeom prst="rect">
            <a:avLst/>
          </a:prstGeom>
        </p:spPr>
      </p:pic>
    </p:spTree>
    <p:extLst>
      <p:ext uri="{BB962C8B-B14F-4D97-AF65-F5344CB8AC3E}">
        <p14:creationId xmlns:p14="http://schemas.microsoft.com/office/powerpoint/2010/main" val="998021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724400"/>
            <a:ext cx="8839200" cy="1905000"/>
          </a:xfrm>
          <a:blipFill dpi="0" rotWithShape="1">
            <a:blip r:embed="rId3"/>
            <a:srcRect/>
            <a:tile tx="0" ty="0" sx="100000" sy="100000" flip="none" algn="tl"/>
          </a:blipFill>
        </p:spPr>
        <p:txBody>
          <a:bodyPr/>
          <a:lstStyle/>
          <a:p>
            <a:r>
              <a:rPr lang="en-US" sz="2800" dirty="0" smtClean="0"/>
              <a:t>During </a:t>
            </a:r>
            <a:r>
              <a:rPr lang="en-US" sz="2800" dirty="0"/>
              <a:t>the 1950s and 1960s, African Americans moved from the compact ghettoes into immediately adjacent neighborhoods, following major avenues that radiated out from the center of the city. </a:t>
            </a:r>
            <a:endParaRPr lang="en-US" sz="2800" dirty="0" smtClean="0"/>
          </a:p>
        </p:txBody>
      </p:sp>
      <p:sp>
        <p:nvSpPr>
          <p:cNvPr id="9219" name="Title 1"/>
          <p:cNvSpPr txBox="1">
            <a:spLocks/>
          </p:cNvSpPr>
          <p:nvPr/>
        </p:nvSpPr>
        <p:spPr bwMode="auto">
          <a:xfrm>
            <a:off x="152400" y="274638"/>
            <a:ext cx="312420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Expansion of the Ghetto</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124200" y="971533"/>
            <a:ext cx="6019800" cy="2576474"/>
          </a:xfrm>
          <a:prstGeom prst="rect">
            <a:avLst/>
          </a:prstGeom>
        </p:spPr>
      </p:pic>
      <p:sp>
        <p:nvSpPr>
          <p:cNvPr id="3" name="TextBox 2"/>
          <p:cNvSpPr txBox="1"/>
          <p:nvPr/>
        </p:nvSpPr>
        <p:spPr>
          <a:xfrm>
            <a:off x="4340942" y="3766871"/>
            <a:ext cx="4648200" cy="369332"/>
          </a:xfrm>
          <a:prstGeom prst="rect">
            <a:avLst/>
          </a:prstGeom>
          <a:noFill/>
        </p:spPr>
        <p:txBody>
          <a:bodyPr wrap="square" rtlCol="0">
            <a:spAutoFit/>
          </a:bodyPr>
          <a:lstStyle/>
          <a:p>
            <a:r>
              <a:rPr lang="en-US" dirty="0" smtClean="0"/>
              <a:t>Detroit – Ethnic Population Change</a:t>
            </a:r>
            <a:endParaRPr lang="en-US" dirty="0"/>
          </a:p>
        </p:txBody>
      </p:sp>
    </p:spTree>
    <p:extLst>
      <p:ext uri="{BB962C8B-B14F-4D97-AF65-F5344CB8AC3E}">
        <p14:creationId xmlns:p14="http://schemas.microsoft.com/office/powerpoint/2010/main" val="2738241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191000"/>
            <a:ext cx="8839200" cy="2438400"/>
          </a:xfrm>
          <a:blipFill dpi="0" rotWithShape="1">
            <a:blip r:embed="rId3"/>
            <a:srcRect/>
            <a:tile tx="0" ty="0" sx="100000" sy="100000" flip="none" algn="tl"/>
          </a:blipFill>
        </p:spPr>
        <p:txBody>
          <a:bodyPr/>
          <a:lstStyle/>
          <a:p>
            <a:r>
              <a:rPr lang="en-US" sz="2800" dirty="0" smtClean="0"/>
              <a:t>In </a:t>
            </a:r>
            <a:r>
              <a:rPr lang="en-US" sz="2800" dirty="0"/>
              <a:t>Baltimore, for example, the west-side African American ghetto expanded from 1 square mile in 1950 to 10 square miles by 1970, along with a 2-square-mile area on the east-side becoming a predominantly African American-inhabited area.</a:t>
            </a:r>
          </a:p>
        </p:txBody>
      </p:sp>
      <p:sp>
        <p:nvSpPr>
          <p:cNvPr id="9219" name="Title 1"/>
          <p:cNvSpPr txBox="1">
            <a:spLocks/>
          </p:cNvSpPr>
          <p:nvPr/>
        </p:nvSpPr>
        <p:spPr bwMode="auto">
          <a:xfrm>
            <a:off x="152400" y="274638"/>
            <a:ext cx="32766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Expansion of the Ghetto</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276600" y="309562"/>
            <a:ext cx="5715000" cy="3038475"/>
          </a:xfrm>
          <a:prstGeom prst="rect">
            <a:avLst/>
          </a:prstGeom>
        </p:spPr>
      </p:pic>
    </p:spTree>
    <p:extLst>
      <p:ext uri="{BB962C8B-B14F-4D97-AF65-F5344CB8AC3E}">
        <p14:creationId xmlns:p14="http://schemas.microsoft.com/office/powerpoint/2010/main" val="3768205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4983" y="990600"/>
            <a:ext cx="5024034" cy="4953000"/>
          </a:xfrm>
          <a:blipFill dpi="0" rotWithShape="1">
            <a:blip r:embed="rId3"/>
            <a:srcRect/>
            <a:tile tx="0" ty="0" sx="100000" sy="100000" flip="none" algn="tl"/>
          </a:blipFill>
        </p:spPr>
        <p:txBody>
          <a:bodyPr/>
          <a:lstStyle/>
          <a:p>
            <a:r>
              <a:rPr lang="en-US" sz="2800" dirty="0" smtClean="0"/>
              <a:t>The </a:t>
            </a:r>
            <a:r>
              <a:rPr lang="en-US" sz="2800" dirty="0"/>
              <a:t>expansion of black neighborhoods in American cities was made possible by the emigration of whites from a neighborhood in anticipation of blacks immigrating into the area. </a:t>
            </a:r>
            <a:endParaRPr lang="en-US" sz="2800" dirty="0" smtClean="0"/>
          </a:p>
          <a:p>
            <a:r>
              <a:rPr lang="en-US" sz="2800" dirty="0" smtClean="0"/>
              <a:t>Rather </a:t>
            </a:r>
            <a:r>
              <a:rPr lang="en-US" sz="2800" dirty="0"/>
              <a:t>than integrate, whites </a:t>
            </a:r>
            <a:r>
              <a:rPr lang="en-US" sz="2800" dirty="0" smtClean="0"/>
              <a:t>fled</a:t>
            </a:r>
            <a:r>
              <a:rPr lang="en-US" sz="2800" dirty="0"/>
              <a:t> </a:t>
            </a:r>
            <a:r>
              <a:rPr lang="en-US" sz="2800" dirty="0" smtClean="0"/>
              <a:t>- “White </a:t>
            </a:r>
            <a:r>
              <a:rPr lang="en-US" sz="2800" dirty="0"/>
              <a:t>Flight” was encouraged by unscrupulous real estate practices</a:t>
            </a:r>
            <a:r>
              <a:rPr lang="en-US" sz="2800" dirty="0" smtClean="0"/>
              <a:t>.</a:t>
            </a:r>
          </a:p>
        </p:txBody>
      </p:sp>
      <p:sp>
        <p:nvSpPr>
          <p:cNvPr id="9219" name="Title 1"/>
          <p:cNvSpPr txBox="1">
            <a:spLocks/>
          </p:cNvSpPr>
          <p:nvPr/>
        </p:nvSpPr>
        <p:spPr bwMode="auto">
          <a:xfrm>
            <a:off x="152400" y="274638"/>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“White Flight”</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5179017" y="488519"/>
            <a:ext cx="3810000" cy="5429250"/>
          </a:xfrm>
          <a:prstGeom prst="rect">
            <a:avLst/>
          </a:prstGeom>
        </p:spPr>
      </p:pic>
    </p:spTree>
    <p:extLst>
      <p:ext uri="{BB962C8B-B14F-4D97-AF65-F5344CB8AC3E}">
        <p14:creationId xmlns:p14="http://schemas.microsoft.com/office/powerpoint/2010/main" val="994187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20113" y="3429000"/>
            <a:ext cx="8839200" cy="2362200"/>
          </a:xfrm>
          <a:blipFill dpi="0" rotWithShape="1">
            <a:blip r:embed="rId3"/>
            <a:srcRect/>
            <a:tile tx="0" ty="0" sx="100000" sy="100000" flip="none" algn="tl"/>
          </a:blipFill>
        </p:spPr>
        <p:txBody>
          <a:bodyPr/>
          <a:lstStyle/>
          <a:p>
            <a:r>
              <a:rPr lang="en-US" sz="2800" dirty="0" smtClean="0"/>
              <a:t>Under </a:t>
            </a:r>
            <a:r>
              <a:rPr lang="en-US" sz="2800" b="1" dirty="0"/>
              <a:t>blockbusting</a:t>
            </a:r>
            <a:r>
              <a:rPr lang="en-US" sz="2800" dirty="0"/>
              <a:t>, real estate agents convinced white homeowners living near a black area to sell their houses at low prices, preying on their fears that black families would soon move into the neighborhood and cause property values to decline</a:t>
            </a:r>
            <a:r>
              <a:rPr lang="en-US" sz="2800" dirty="0" smtClean="0"/>
              <a:t>.</a:t>
            </a:r>
            <a:endParaRPr lang="en-US" sz="2800" dirty="0"/>
          </a:p>
        </p:txBody>
      </p:sp>
      <p:sp>
        <p:nvSpPr>
          <p:cNvPr id="9219" name="Title 1"/>
          <p:cNvSpPr txBox="1">
            <a:spLocks/>
          </p:cNvSpPr>
          <p:nvPr/>
        </p:nvSpPr>
        <p:spPr bwMode="auto">
          <a:xfrm>
            <a:off x="152400" y="274638"/>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“White Flight”</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800601" y="274638"/>
            <a:ext cx="4158712" cy="2848881"/>
          </a:xfrm>
          <a:prstGeom prst="rect">
            <a:avLst/>
          </a:prstGeom>
        </p:spPr>
      </p:pic>
    </p:spTree>
    <p:extLst>
      <p:ext uri="{BB962C8B-B14F-4D97-AF65-F5344CB8AC3E}">
        <p14:creationId xmlns:p14="http://schemas.microsoft.com/office/powerpoint/2010/main" val="1857385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609032"/>
            <a:ext cx="8952667" cy="3096568"/>
          </a:xfrm>
          <a:blipFill dpi="0" rotWithShape="1">
            <a:blip r:embed="rId3"/>
            <a:srcRect/>
            <a:tile tx="0" ty="0" sx="100000" sy="100000" flip="none" algn="tl"/>
          </a:blipFill>
        </p:spPr>
        <p:txBody>
          <a:bodyPr/>
          <a:lstStyle/>
          <a:p>
            <a:r>
              <a:rPr lang="en-US" sz="2800" dirty="0" smtClean="0"/>
              <a:t>The </a:t>
            </a:r>
            <a:r>
              <a:rPr lang="en-US" sz="2800" dirty="0"/>
              <a:t>intense discouragement of spatial interaction through legal means, known as segregation, colors a stretch of troubled history in the United States and South Africa. </a:t>
            </a:r>
            <a:endParaRPr lang="en-US" sz="2800" dirty="0" smtClean="0"/>
          </a:p>
          <a:p>
            <a:r>
              <a:rPr lang="en-US" sz="2800" dirty="0" smtClean="0"/>
              <a:t>While </a:t>
            </a:r>
            <a:r>
              <a:rPr lang="en-US" sz="2800" dirty="0"/>
              <a:t>these segregation laws are no longer on the books in the United States and South Africa, their legacy endures as a feature of the geography of ethnicity in both countries.</a:t>
            </a:r>
          </a:p>
        </p:txBody>
      </p:sp>
      <p:sp>
        <p:nvSpPr>
          <p:cNvPr id="9219" name="Title 1"/>
          <p:cNvSpPr txBox="1">
            <a:spLocks/>
          </p:cNvSpPr>
          <p:nvPr/>
        </p:nvSpPr>
        <p:spPr bwMode="auto">
          <a:xfrm>
            <a:off x="152400" y="236952"/>
            <a:ext cx="35814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Segregation by Race</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4216400" y="381000"/>
            <a:ext cx="4605867" cy="2590800"/>
          </a:xfrm>
          <a:prstGeom prst="rect">
            <a:avLst/>
          </a:prstGeom>
        </p:spPr>
      </p:pic>
    </p:spTree>
    <p:extLst>
      <p:ext uri="{BB962C8B-B14F-4D97-AF65-F5344CB8AC3E}">
        <p14:creationId xmlns:p14="http://schemas.microsoft.com/office/powerpoint/2010/main" val="3582030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90855"/>
            <a:ext cx="8839200" cy="3124200"/>
          </a:xfrm>
          <a:blipFill dpi="0" rotWithShape="1">
            <a:blip r:embed="rId3"/>
            <a:srcRect/>
            <a:tile tx="0" ty="0" sx="100000" sy="100000" flip="none" algn="tl"/>
          </a:blipFill>
        </p:spPr>
        <p:txBody>
          <a:bodyPr/>
          <a:lstStyle/>
          <a:p>
            <a:r>
              <a:rPr lang="en-US" sz="2800" dirty="0" smtClean="0"/>
              <a:t>In </a:t>
            </a:r>
            <a:r>
              <a:rPr lang="en-US" sz="2800" i="1" dirty="0"/>
              <a:t>Plessy v. Ferguson, </a:t>
            </a:r>
            <a:r>
              <a:rPr lang="en-US" sz="2800" dirty="0"/>
              <a:t>the Supreme Court stated that blacks and whites should be treated equally, but equality does not mean that whites had to mix socially with blacks. </a:t>
            </a:r>
            <a:endParaRPr lang="en-US" sz="2800" dirty="0" smtClean="0"/>
          </a:p>
          <a:p>
            <a:r>
              <a:rPr lang="en-US" sz="2800" dirty="0" smtClean="0"/>
              <a:t>Once </a:t>
            </a:r>
            <a:r>
              <a:rPr lang="en-US" sz="2800" dirty="0"/>
              <a:t>the Supreme Court permitted “separate but equal” treatment of the races, Southern states enacted a set of laws to separate blacks from whites as much as possible. </a:t>
            </a:r>
          </a:p>
        </p:txBody>
      </p:sp>
      <p:sp>
        <p:nvSpPr>
          <p:cNvPr id="9219" name="Title 1"/>
          <p:cNvSpPr txBox="1">
            <a:spLocks/>
          </p:cNvSpPr>
          <p:nvPr/>
        </p:nvSpPr>
        <p:spPr bwMode="auto">
          <a:xfrm>
            <a:off x="152400" y="236952"/>
            <a:ext cx="3539151" cy="16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United States: “Separate but Equal”</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691551" y="0"/>
            <a:ext cx="5334462" cy="3590855"/>
          </a:xfrm>
          <a:prstGeom prst="rect">
            <a:avLst/>
          </a:prstGeom>
        </p:spPr>
      </p:pic>
    </p:spTree>
    <p:extLst>
      <p:ext uri="{BB962C8B-B14F-4D97-AF65-F5344CB8AC3E}">
        <p14:creationId xmlns:p14="http://schemas.microsoft.com/office/powerpoint/2010/main" val="2768981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22695" y="3886200"/>
            <a:ext cx="8839200" cy="2514600"/>
          </a:xfrm>
          <a:blipFill dpi="0" rotWithShape="1">
            <a:blip r:embed="rId3"/>
            <a:srcRect/>
            <a:tile tx="0" ty="0" sx="100000" sy="100000" flip="none" algn="tl"/>
          </a:blipFill>
        </p:spPr>
        <p:txBody>
          <a:bodyPr/>
          <a:lstStyle/>
          <a:p>
            <a:r>
              <a:rPr lang="en-US" sz="2800" dirty="0" smtClean="0"/>
              <a:t>These </a:t>
            </a:r>
            <a:r>
              <a:rPr lang="en-US" sz="2800" dirty="0"/>
              <a:t>“Jim Crow” laws made blacks sit in the back of buses and restaurants. </a:t>
            </a:r>
            <a:endParaRPr lang="en-US" sz="2800" dirty="0" smtClean="0"/>
          </a:p>
          <a:p>
            <a:r>
              <a:rPr lang="en-US" sz="2800" dirty="0" smtClean="0"/>
              <a:t>Throughout </a:t>
            </a:r>
            <a:r>
              <a:rPr lang="en-US" sz="2800" dirty="0"/>
              <a:t>the country, house deeds contained restrictive covenants that prevented owners from selling to blacks</a:t>
            </a:r>
            <a:r>
              <a:rPr lang="en-US" sz="2800" dirty="0" smtClean="0"/>
              <a:t>.</a:t>
            </a:r>
          </a:p>
        </p:txBody>
      </p:sp>
      <p:sp>
        <p:nvSpPr>
          <p:cNvPr id="9219" name="Title 1"/>
          <p:cNvSpPr txBox="1">
            <a:spLocks/>
          </p:cNvSpPr>
          <p:nvPr/>
        </p:nvSpPr>
        <p:spPr bwMode="auto">
          <a:xfrm>
            <a:off x="152400" y="236952"/>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United States: “Separate but Equal”</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343400" y="236952"/>
            <a:ext cx="4648200" cy="3486150"/>
          </a:xfrm>
          <a:prstGeom prst="rect">
            <a:avLst/>
          </a:prstGeom>
        </p:spPr>
      </p:pic>
    </p:spTree>
    <p:extLst>
      <p:ext uri="{BB962C8B-B14F-4D97-AF65-F5344CB8AC3E}">
        <p14:creationId xmlns:p14="http://schemas.microsoft.com/office/powerpoint/2010/main" val="2589791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lstStyle/>
          <a:p>
            <a:pPr eaLnBrk="1" hangingPunct="1"/>
            <a:r>
              <a:rPr lang="en-US" altLang="en-US" dirty="0" smtClean="0">
                <a:latin typeface="Bookman Old Style" panose="02050604050505020204" pitchFamily="18" charset="0"/>
              </a:rPr>
              <a:t>Key Issue </a:t>
            </a:r>
            <a:r>
              <a:rPr lang="en-US" altLang="en-US" dirty="0" smtClean="0">
                <a:latin typeface="Bookman Old Style" panose="02050604050505020204" pitchFamily="18" charset="0"/>
              </a:rPr>
              <a:t>#2</a:t>
            </a:r>
            <a:endParaRPr lang="en-US" altLang="en-US" dirty="0" smtClean="0">
              <a:latin typeface="Bookman Old Style" panose="02050604050505020204" pitchFamily="18" charset="0"/>
            </a:endParaRPr>
          </a:p>
        </p:txBody>
      </p:sp>
      <p:sp>
        <p:nvSpPr>
          <p:cNvPr id="7171" name="Rectangle 3"/>
          <p:cNvSpPr>
            <a:spLocks noGrp="1" noChangeArrowheads="1"/>
          </p:cNvSpPr>
          <p:nvPr>
            <p:ph idx="1"/>
          </p:nvPr>
        </p:nvSpPr>
        <p:spPr>
          <a:xfrm>
            <a:off x="228600" y="914400"/>
            <a:ext cx="8763000" cy="5791200"/>
          </a:xfrm>
          <a:blipFill dpi="0" rotWithShape="1">
            <a:blip r:embed="rId3"/>
            <a:srcRect/>
            <a:tile tx="0" ty="0" sx="100000" sy="100000" flip="none" algn="tl"/>
          </a:blipFill>
        </p:spPr>
        <p:txBody>
          <a:bodyPr/>
          <a:lstStyle/>
          <a:p>
            <a:pPr marL="0" indent="0" algn="ctr" eaLnBrk="1" hangingPunct="1">
              <a:buNone/>
              <a:defRPr/>
            </a:pPr>
            <a:r>
              <a:rPr lang="en-US" sz="4000" b="1" dirty="0" smtClean="0"/>
              <a:t>Why Do Ethnicities Have Distinctive Distributions?</a:t>
            </a:r>
            <a:endParaRPr lang="en-US" altLang="en-US" sz="4000" dirty="0" smtClean="0">
              <a:latin typeface="Bookman Old Style" panose="02050604050505020204" pitchFamily="18" charset="0"/>
            </a:endParaRPr>
          </a:p>
          <a:p>
            <a:r>
              <a:rPr lang="en-US" sz="2000" b="1" dirty="0"/>
              <a:t>Learning Outcome 7.2.1:	</a:t>
            </a:r>
            <a:r>
              <a:rPr lang="en-US" sz="2000" dirty="0"/>
              <a:t>Describe forced migration from Africa.</a:t>
            </a:r>
          </a:p>
          <a:p>
            <a:r>
              <a:rPr lang="en-US" sz="2000" b="1" dirty="0"/>
              <a:t>Learning Outcome 7.2.2:	</a:t>
            </a:r>
            <a:r>
              <a:rPr lang="en-US" sz="2000" dirty="0"/>
              <a:t>Describe the patterns of migration of African </a:t>
            </a:r>
            <a:r>
              <a:rPr lang="en-US" sz="2000" dirty="0" smtClean="0"/>
              <a:t>				American </a:t>
            </a:r>
            <a:r>
              <a:rPr lang="en-US" sz="2000" dirty="0"/>
              <a:t>within the United States.</a:t>
            </a:r>
          </a:p>
          <a:p>
            <a:r>
              <a:rPr lang="en-US" sz="2000" b="1" dirty="0"/>
              <a:t>Learning Outcome 7.2.3:	</a:t>
            </a:r>
            <a:r>
              <a:rPr lang="en-US" sz="2000" dirty="0"/>
              <a:t>Explain the laws once used to segregate races </a:t>
            </a:r>
            <a:r>
              <a:rPr lang="en-US" sz="2000" dirty="0" smtClean="0"/>
              <a:t>				in </a:t>
            </a:r>
            <a:r>
              <a:rPr lang="en-US" sz="2000" dirty="0"/>
              <a:t>the United States and South Africa.</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200400"/>
            <a:ext cx="8839200" cy="3429000"/>
          </a:xfrm>
          <a:blipFill dpi="0" rotWithShape="1">
            <a:blip r:embed="rId3"/>
            <a:srcRect/>
            <a:tile tx="0" ty="0" sx="100000" sy="100000" flip="none" algn="tl"/>
          </a:blipFill>
        </p:spPr>
        <p:txBody>
          <a:bodyPr/>
          <a:lstStyle/>
          <a:p>
            <a:r>
              <a:rPr lang="en-US" sz="2800" dirty="0" smtClean="0"/>
              <a:t>Schools </a:t>
            </a:r>
            <a:r>
              <a:rPr lang="en-US" sz="2800" dirty="0"/>
              <a:t>were also segregated</a:t>
            </a:r>
            <a:r>
              <a:rPr lang="en-US" sz="2800" dirty="0" smtClean="0"/>
              <a:t>.</a:t>
            </a:r>
          </a:p>
          <a:p>
            <a:r>
              <a:rPr lang="en-US" sz="2800" dirty="0" smtClean="0"/>
              <a:t> </a:t>
            </a:r>
            <a:r>
              <a:rPr lang="en-US" sz="2800" dirty="0"/>
              <a:t>U.S. segregation laws were eliminated in the 1950s and 1960s through the Supreme Court decision </a:t>
            </a:r>
            <a:r>
              <a:rPr lang="en-US" sz="2800" i="1" dirty="0"/>
              <a:t>Brown v. Board of Education of Topeka, Kansas</a:t>
            </a:r>
            <a:r>
              <a:rPr lang="en-US" sz="2800" dirty="0"/>
              <a:t> in 1954. </a:t>
            </a:r>
            <a:endParaRPr lang="en-US" sz="2800" dirty="0" smtClean="0"/>
          </a:p>
          <a:p>
            <a:r>
              <a:rPr lang="en-US" sz="2800" dirty="0" smtClean="0"/>
              <a:t>The </a:t>
            </a:r>
            <a:r>
              <a:rPr lang="en-US" sz="2800" dirty="0"/>
              <a:t>Civil Rights Acts during the 1960s outlawed racial </a:t>
            </a:r>
            <a:r>
              <a:rPr lang="en-US" sz="2800" dirty="0" smtClean="0"/>
              <a:t>discrimination, but despite </a:t>
            </a:r>
            <a:r>
              <a:rPr lang="en-US" sz="2800" dirty="0"/>
              <a:t>these efforts, cities are still subject to racial segregation.</a:t>
            </a:r>
          </a:p>
        </p:txBody>
      </p:sp>
      <p:sp>
        <p:nvSpPr>
          <p:cNvPr id="9219" name="Title 1"/>
          <p:cNvSpPr txBox="1">
            <a:spLocks/>
          </p:cNvSpPr>
          <p:nvPr/>
        </p:nvSpPr>
        <p:spPr bwMode="auto">
          <a:xfrm>
            <a:off x="152400" y="236952"/>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United States: “Separate but Equal”</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5105400" y="236952"/>
            <a:ext cx="3429000" cy="2907506"/>
          </a:xfrm>
          <a:prstGeom prst="rect">
            <a:avLst/>
          </a:prstGeom>
        </p:spPr>
      </p:pic>
    </p:spTree>
    <p:extLst>
      <p:ext uri="{BB962C8B-B14F-4D97-AF65-F5344CB8AC3E}">
        <p14:creationId xmlns:p14="http://schemas.microsoft.com/office/powerpoint/2010/main" val="3293666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267200"/>
            <a:ext cx="8839200" cy="2362200"/>
          </a:xfrm>
          <a:blipFill dpi="0" rotWithShape="1">
            <a:blip r:embed="rId3"/>
            <a:srcRect/>
            <a:tile tx="0" ty="0" sx="100000" sy="100000" flip="none" algn="tl"/>
          </a:blipFill>
        </p:spPr>
        <p:txBody>
          <a:bodyPr/>
          <a:lstStyle/>
          <a:p>
            <a:r>
              <a:rPr lang="en-US" sz="2800" dirty="0" smtClean="0"/>
              <a:t>While </a:t>
            </a:r>
            <a:r>
              <a:rPr lang="en-US" sz="2800" dirty="0"/>
              <a:t>the United States was repealing laws that segregated people by race, South Africa was enacting them. </a:t>
            </a:r>
            <a:endParaRPr lang="en-US" sz="2800" dirty="0" smtClean="0"/>
          </a:p>
          <a:p>
            <a:r>
              <a:rPr lang="en-US" sz="2800" b="1" dirty="0" smtClean="0"/>
              <a:t>Apartheid </a:t>
            </a:r>
            <a:r>
              <a:rPr lang="en-US" sz="2800" dirty="0"/>
              <a:t>is a legal system that separates different races into different geographic areas. </a:t>
            </a:r>
            <a:r>
              <a:rPr lang="en-US" sz="2800" dirty="0" smtClean="0"/>
              <a:t> </a:t>
            </a:r>
            <a:endParaRPr lang="en-US" sz="2800" dirty="0"/>
          </a:p>
        </p:txBody>
      </p:sp>
      <p:sp>
        <p:nvSpPr>
          <p:cNvPr id="9219" name="Title 1"/>
          <p:cNvSpPr txBox="1">
            <a:spLocks/>
          </p:cNvSpPr>
          <p:nvPr/>
        </p:nvSpPr>
        <p:spPr bwMode="auto">
          <a:xfrm>
            <a:off x="152400" y="236952"/>
            <a:ext cx="3810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South Africa: Apartheid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572000" y="165829"/>
            <a:ext cx="4096801" cy="4074332"/>
          </a:xfrm>
          <a:prstGeom prst="rect">
            <a:avLst/>
          </a:prstGeom>
        </p:spPr>
      </p:pic>
    </p:spTree>
    <p:extLst>
      <p:ext uri="{BB962C8B-B14F-4D97-AF65-F5344CB8AC3E}">
        <p14:creationId xmlns:p14="http://schemas.microsoft.com/office/powerpoint/2010/main" val="3144651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1371600"/>
            <a:ext cx="8839200" cy="5257800"/>
          </a:xfrm>
          <a:blipFill dpi="0" rotWithShape="1">
            <a:blip r:embed="rId3"/>
            <a:srcRect/>
            <a:tile tx="0" ty="0" sx="100000" sy="100000" flip="none" algn="tl"/>
          </a:blipFill>
        </p:spPr>
        <p:txBody>
          <a:bodyPr/>
          <a:lstStyle/>
          <a:p>
            <a:r>
              <a:rPr lang="en-US" sz="2800" dirty="0">
                <a:solidFill>
                  <a:schemeClr val="accent1">
                    <a:lumMod val="75000"/>
                  </a:schemeClr>
                </a:solidFill>
              </a:rPr>
              <a:t>The system of racial segregation in South Africa known as apartheid was implemented and enforced by a large number of acts and other </a:t>
            </a:r>
            <a:r>
              <a:rPr lang="en-US" sz="2800" dirty="0" smtClean="0">
                <a:solidFill>
                  <a:schemeClr val="accent1">
                    <a:lumMod val="75000"/>
                  </a:schemeClr>
                </a:solidFill>
              </a:rPr>
              <a:t>laws.</a:t>
            </a:r>
          </a:p>
          <a:p>
            <a:r>
              <a:rPr lang="en-US" sz="2800" dirty="0">
                <a:solidFill>
                  <a:schemeClr val="accent1">
                    <a:lumMod val="75000"/>
                  </a:schemeClr>
                </a:solidFill>
              </a:rPr>
              <a:t>Population registration and </a:t>
            </a:r>
            <a:r>
              <a:rPr lang="en-US" sz="2800" dirty="0" smtClean="0">
                <a:solidFill>
                  <a:schemeClr val="accent1">
                    <a:lumMod val="75000"/>
                  </a:schemeClr>
                </a:solidFill>
              </a:rPr>
              <a:t>segregation</a:t>
            </a:r>
          </a:p>
          <a:p>
            <a:r>
              <a:rPr lang="en-US" sz="2800" dirty="0">
                <a:solidFill>
                  <a:schemeClr val="accent1">
                    <a:lumMod val="75000"/>
                  </a:schemeClr>
                </a:solidFill>
              </a:rPr>
              <a:t>Job reservation and economic </a:t>
            </a:r>
            <a:r>
              <a:rPr lang="en-US" sz="2800" dirty="0" smtClean="0">
                <a:solidFill>
                  <a:schemeClr val="accent1">
                    <a:lumMod val="75000"/>
                  </a:schemeClr>
                </a:solidFill>
              </a:rPr>
              <a:t>apartheid</a:t>
            </a:r>
          </a:p>
          <a:p>
            <a:r>
              <a:rPr lang="en-US" sz="2800" dirty="0">
                <a:solidFill>
                  <a:schemeClr val="accent1">
                    <a:lumMod val="75000"/>
                  </a:schemeClr>
                </a:solidFill>
              </a:rPr>
              <a:t>Segregation in </a:t>
            </a:r>
            <a:r>
              <a:rPr lang="en-US" sz="2800" dirty="0" smtClean="0">
                <a:solidFill>
                  <a:schemeClr val="accent1">
                    <a:lumMod val="75000"/>
                  </a:schemeClr>
                </a:solidFill>
              </a:rPr>
              <a:t>education</a:t>
            </a:r>
          </a:p>
          <a:p>
            <a:r>
              <a:rPr lang="en-US" sz="2800" dirty="0">
                <a:solidFill>
                  <a:schemeClr val="accent1">
                    <a:lumMod val="75000"/>
                  </a:schemeClr>
                </a:solidFill>
              </a:rPr>
              <a:t>Sexual </a:t>
            </a:r>
            <a:r>
              <a:rPr lang="en-US" sz="2800" dirty="0" smtClean="0">
                <a:solidFill>
                  <a:schemeClr val="accent1">
                    <a:lumMod val="75000"/>
                  </a:schemeClr>
                </a:solidFill>
              </a:rPr>
              <a:t>apartheid -The </a:t>
            </a:r>
            <a:r>
              <a:rPr lang="en-US" sz="2800" dirty="0">
                <a:solidFill>
                  <a:schemeClr val="accent1">
                    <a:lumMod val="75000"/>
                  </a:schemeClr>
                </a:solidFill>
              </a:rPr>
              <a:t>Immorality Act, 1927 forbade extramarital sex between white people and black </a:t>
            </a:r>
            <a:r>
              <a:rPr lang="en-US" sz="2800" dirty="0" smtClean="0">
                <a:solidFill>
                  <a:schemeClr val="accent1">
                    <a:lumMod val="75000"/>
                  </a:schemeClr>
                </a:solidFill>
              </a:rPr>
              <a:t>people -The </a:t>
            </a:r>
            <a:r>
              <a:rPr lang="en-US" sz="2800" dirty="0">
                <a:solidFill>
                  <a:schemeClr val="accent1">
                    <a:lumMod val="75000"/>
                  </a:schemeClr>
                </a:solidFill>
              </a:rPr>
              <a:t>Prohibition of Mixed Marriages Act, </a:t>
            </a:r>
            <a:r>
              <a:rPr lang="en-US" sz="2800" dirty="0" smtClean="0">
                <a:solidFill>
                  <a:schemeClr val="accent1">
                    <a:lumMod val="75000"/>
                  </a:schemeClr>
                </a:solidFill>
              </a:rPr>
              <a:t>1949.</a:t>
            </a:r>
          </a:p>
          <a:p>
            <a:r>
              <a:rPr lang="en-US" sz="2800" dirty="0">
                <a:solidFill>
                  <a:schemeClr val="accent1">
                    <a:lumMod val="75000"/>
                  </a:schemeClr>
                </a:solidFill>
              </a:rPr>
              <a:t>Land tenure and geographic segregation</a:t>
            </a:r>
            <a:endParaRPr lang="en-US" sz="2800" dirty="0" smtClean="0">
              <a:solidFill>
                <a:schemeClr val="accent1">
                  <a:lumMod val="75000"/>
                </a:schemeClr>
              </a:solidFill>
            </a:endParaRPr>
          </a:p>
          <a:p>
            <a:endParaRPr lang="en-US" sz="2800" dirty="0"/>
          </a:p>
        </p:txBody>
      </p:sp>
      <p:sp>
        <p:nvSpPr>
          <p:cNvPr id="9219" name="Title 1"/>
          <p:cNvSpPr txBox="1">
            <a:spLocks/>
          </p:cNvSpPr>
          <p:nvPr/>
        </p:nvSpPr>
        <p:spPr bwMode="auto">
          <a:xfrm>
            <a:off x="152400" y="236952"/>
            <a:ext cx="2667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South Africa: Apartheid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27492888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667000"/>
            <a:ext cx="8839200" cy="2971800"/>
          </a:xfrm>
          <a:blipFill dpi="0" rotWithShape="1">
            <a:blip r:embed="rId3"/>
            <a:srcRect/>
            <a:tile tx="0" ty="0" sx="100000" sy="100000" flip="none" algn="tl"/>
          </a:blipFill>
        </p:spPr>
        <p:txBody>
          <a:bodyPr/>
          <a:lstStyle/>
          <a:p>
            <a:r>
              <a:rPr lang="en-US" sz="2800" dirty="0" smtClean="0"/>
              <a:t>In </a:t>
            </a:r>
            <a:r>
              <a:rPr lang="en-US" sz="2800" dirty="0"/>
              <a:t>South Africa, a newborn baby was classified as being one of four races—black, white, colored (mixed white and black), and Asian. </a:t>
            </a:r>
            <a:endParaRPr lang="en-US" sz="2800" dirty="0" smtClean="0"/>
          </a:p>
          <a:p>
            <a:r>
              <a:rPr lang="en-US" sz="2800" dirty="0" smtClean="0"/>
              <a:t>Each </a:t>
            </a:r>
            <a:r>
              <a:rPr lang="en-US" sz="2800" dirty="0"/>
              <a:t>four races had different legal status. </a:t>
            </a:r>
            <a:endParaRPr lang="en-US" sz="2800" dirty="0" smtClean="0"/>
          </a:p>
          <a:p>
            <a:r>
              <a:rPr lang="en-US" sz="2800" dirty="0" smtClean="0"/>
              <a:t>The </a:t>
            </a:r>
            <a:r>
              <a:rPr lang="en-US" sz="2800" dirty="0"/>
              <a:t>apartheid laws determined where different races could live, attend school, work, shop, and own land</a:t>
            </a:r>
            <a:r>
              <a:rPr lang="en-US" sz="2800" dirty="0" smtClean="0"/>
              <a:t>.</a:t>
            </a:r>
          </a:p>
        </p:txBody>
      </p:sp>
      <p:sp>
        <p:nvSpPr>
          <p:cNvPr id="9219" name="Title 1"/>
          <p:cNvSpPr txBox="1">
            <a:spLocks/>
          </p:cNvSpPr>
          <p:nvPr/>
        </p:nvSpPr>
        <p:spPr bwMode="auto">
          <a:xfrm>
            <a:off x="152400" y="236952"/>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South Africa: Apartheid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863348" y="457200"/>
            <a:ext cx="5096168" cy="1665702"/>
          </a:xfrm>
          <a:prstGeom prst="rect">
            <a:avLst/>
          </a:prstGeom>
        </p:spPr>
      </p:pic>
    </p:spTree>
    <p:extLst>
      <p:ext uri="{BB962C8B-B14F-4D97-AF65-F5344CB8AC3E}">
        <p14:creationId xmlns:p14="http://schemas.microsoft.com/office/powerpoint/2010/main" val="3083575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88563" y="3276600"/>
            <a:ext cx="8839200" cy="2133600"/>
          </a:xfrm>
          <a:blipFill dpi="0" rotWithShape="1">
            <a:blip r:embed="rId3"/>
            <a:srcRect/>
            <a:tile tx="0" ty="0" sx="100000" sy="100000" flip="none" algn="tl"/>
          </a:blipFill>
        </p:spPr>
        <p:txBody>
          <a:bodyPr/>
          <a:lstStyle/>
          <a:p>
            <a:r>
              <a:rPr lang="en-US" sz="2800" dirty="0" smtClean="0"/>
              <a:t>Blacks </a:t>
            </a:r>
            <a:r>
              <a:rPr lang="en-US" sz="2800" dirty="0"/>
              <a:t>could not vote or run for political office. </a:t>
            </a:r>
            <a:endParaRPr lang="en-US" sz="2800" dirty="0" smtClean="0"/>
          </a:p>
          <a:p>
            <a:r>
              <a:rPr lang="en-US" sz="2800" dirty="0" smtClean="0"/>
              <a:t>The </a:t>
            </a:r>
            <a:r>
              <a:rPr lang="en-US" sz="2800" dirty="0"/>
              <a:t>apartheid laws were repealed in </a:t>
            </a:r>
            <a:r>
              <a:rPr lang="en-US" sz="2800" dirty="0" smtClean="0"/>
              <a:t>1991 and in </a:t>
            </a:r>
            <a:r>
              <a:rPr lang="en-US" sz="2800" dirty="0"/>
              <a:t>1994, Nelson Mandela was elected the country’s first black president. </a:t>
            </a:r>
          </a:p>
        </p:txBody>
      </p:sp>
      <p:sp>
        <p:nvSpPr>
          <p:cNvPr id="9219" name="Title 1"/>
          <p:cNvSpPr txBox="1">
            <a:spLocks/>
          </p:cNvSpPr>
          <p:nvPr/>
        </p:nvSpPr>
        <p:spPr bwMode="auto">
          <a:xfrm>
            <a:off x="152400" y="236952"/>
            <a:ext cx="41910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South Africa: Apartheid </a:t>
            </a:r>
            <a:endParaRPr lang="en-US" altLang="en-US" sz="3600" b="1" dirty="0">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5223216" y="457200"/>
            <a:ext cx="3776133" cy="2124075"/>
          </a:xfrm>
          <a:prstGeom prst="rect">
            <a:avLst/>
          </a:prstGeom>
        </p:spPr>
      </p:pic>
    </p:spTree>
    <p:extLst>
      <p:ext uri="{BB962C8B-B14F-4D97-AF65-F5344CB8AC3E}">
        <p14:creationId xmlns:p14="http://schemas.microsoft.com/office/powerpoint/2010/main" val="1874539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81400"/>
            <a:ext cx="8610600" cy="3048000"/>
          </a:xfrm>
          <a:blipFill dpi="0" rotWithShape="1">
            <a:blip r:embed="rId3"/>
            <a:srcRect/>
            <a:tile tx="0" ty="0" sx="100000" sy="100000" flip="none" algn="tl"/>
          </a:blipFill>
        </p:spPr>
        <p:txBody>
          <a:bodyPr/>
          <a:lstStyle/>
          <a:p>
            <a:r>
              <a:rPr lang="en-US" sz="2800" dirty="0" smtClean="0"/>
              <a:t>Most </a:t>
            </a:r>
            <a:r>
              <a:rPr lang="en-US" sz="2800" dirty="0"/>
              <a:t>African Americans are descended from Africans </a:t>
            </a:r>
            <a:r>
              <a:rPr lang="en-US" sz="2800" dirty="0" smtClean="0"/>
              <a:t>forced </a:t>
            </a:r>
            <a:r>
              <a:rPr lang="en-US" sz="2800" dirty="0"/>
              <a:t>to </a:t>
            </a:r>
            <a:r>
              <a:rPr lang="en-US" sz="2800" dirty="0" smtClean="0"/>
              <a:t>migrate as </a:t>
            </a:r>
            <a:r>
              <a:rPr lang="en-US" sz="2800" dirty="0"/>
              <a:t>slaves in the eighteenth century. </a:t>
            </a:r>
            <a:endParaRPr lang="en-US" sz="2800" dirty="0" smtClean="0"/>
          </a:p>
          <a:p>
            <a:r>
              <a:rPr lang="en-US" sz="2800" dirty="0" smtClean="0"/>
              <a:t>In </a:t>
            </a:r>
            <a:r>
              <a:rPr lang="en-US" sz="2800" dirty="0"/>
              <a:t>contrast to this forced migration, most Asian Americans and Hispanics are descended from voluntary immigrants to the United States during the late twentieth and early twenty-first </a:t>
            </a:r>
            <a:r>
              <a:rPr lang="en-US" sz="2800" dirty="0" smtClean="0"/>
              <a:t>centuries.</a:t>
            </a:r>
            <a:endParaRPr lang="en-US" sz="2800" dirty="0"/>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latin typeface="Bookman Old Style" panose="02050604050505020204" pitchFamily="18" charset="0"/>
              </a:rPr>
              <a:t>International Migration of Ethnicities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5562600" y="0"/>
            <a:ext cx="2953999" cy="348584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04800" y="2514600"/>
            <a:ext cx="8610600" cy="3124200"/>
          </a:xfrm>
          <a:blipFill dpi="0" rotWithShape="1">
            <a:blip r:embed="rId3"/>
            <a:srcRect/>
            <a:tile tx="0" ty="0" sx="100000" sy="100000" flip="none" algn="tl"/>
          </a:blipFill>
        </p:spPr>
        <p:txBody>
          <a:bodyPr/>
          <a:lstStyle/>
          <a:p>
            <a:r>
              <a:rPr lang="en-US" sz="2800" dirty="0" smtClean="0"/>
              <a:t>During </a:t>
            </a:r>
            <a:r>
              <a:rPr lang="en-US" sz="2800" dirty="0"/>
              <a:t>the eighteenth century, the British shipped about 400,000 Africans to the 13 colonies that later formed the United States. </a:t>
            </a:r>
            <a:endParaRPr lang="en-US" sz="2800" dirty="0" smtClean="0"/>
          </a:p>
          <a:p>
            <a:r>
              <a:rPr lang="en-US" sz="2800" dirty="0" smtClean="0"/>
              <a:t>In </a:t>
            </a:r>
            <a:r>
              <a:rPr lang="en-US" sz="2800" dirty="0"/>
              <a:t>1808, the United States banned bringing in additional Africans as slaves, but 250,000 were illegally imported during the next half-century. </a:t>
            </a:r>
            <a:endParaRPr lang="en-US" sz="2800" dirty="0" smtClean="0"/>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Forced Migration from Africa</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3876581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1447800"/>
            <a:ext cx="3962400" cy="5181600"/>
          </a:xfrm>
          <a:blipFill dpi="0" rotWithShape="1">
            <a:blip r:embed="rId3"/>
            <a:srcRect/>
            <a:tile tx="0" ty="0" sx="100000" sy="100000" flip="none" algn="tl"/>
          </a:blipFill>
        </p:spPr>
        <p:txBody>
          <a:bodyPr/>
          <a:lstStyle/>
          <a:p>
            <a:r>
              <a:rPr lang="en-US" sz="2800" dirty="0" smtClean="0"/>
              <a:t>The </a:t>
            </a:r>
            <a:r>
              <a:rPr lang="en-US" sz="2800" dirty="0"/>
              <a:t>forced migration began when people living along the east and west coasts of Africa, taking advantage of superior weapons, captured members of other groups living farther inland and sold the captives to the Europeans. </a:t>
            </a:r>
            <a:endParaRPr lang="en-US" sz="2800" dirty="0" smtClean="0"/>
          </a:p>
        </p:txBody>
      </p:sp>
      <p:sp>
        <p:nvSpPr>
          <p:cNvPr id="9219" name="Title 1"/>
          <p:cNvSpPr txBox="1">
            <a:spLocks/>
          </p:cNvSpPr>
          <p:nvPr/>
        </p:nvSpPr>
        <p:spPr bwMode="auto">
          <a:xfrm>
            <a:off x="152400" y="274638"/>
            <a:ext cx="39624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Forced Migration from Africa</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122174" y="1460090"/>
            <a:ext cx="4805406" cy="3697512"/>
          </a:xfrm>
          <a:prstGeom prst="rect">
            <a:avLst/>
          </a:prstGeom>
        </p:spPr>
      </p:pic>
    </p:spTree>
    <p:extLst>
      <p:ext uri="{BB962C8B-B14F-4D97-AF65-F5344CB8AC3E}">
        <p14:creationId xmlns:p14="http://schemas.microsoft.com/office/powerpoint/2010/main" val="4026804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1828800"/>
            <a:ext cx="3810000" cy="4800600"/>
          </a:xfrm>
          <a:blipFill dpi="0" rotWithShape="1">
            <a:blip r:embed="rId3"/>
            <a:srcRect/>
            <a:tile tx="0" ty="0" sx="100000" sy="100000" flip="none" algn="tl"/>
          </a:blipFill>
        </p:spPr>
        <p:txBody>
          <a:bodyPr/>
          <a:lstStyle/>
          <a:p>
            <a:r>
              <a:rPr lang="en-US" sz="2800" dirty="0" smtClean="0"/>
              <a:t>Many </a:t>
            </a:r>
            <a:r>
              <a:rPr lang="en-US" sz="2800" dirty="0"/>
              <a:t>European ships transported slaves from Africa to the Caribbean islands, molasses from the Caribbean to Europe, and trade goods from Europe to Africa—this was known as the </a:t>
            </a:r>
            <a:r>
              <a:rPr lang="en-US" sz="2800" b="1" dirty="0"/>
              <a:t>triangular slave trade</a:t>
            </a:r>
            <a:r>
              <a:rPr lang="en-US" sz="2800" dirty="0"/>
              <a:t>.</a:t>
            </a:r>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Forced Migration from Africa</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572000" y="692426"/>
            <a:ext cx="4267200" cy="5936974"/>
          </a:xfrm>
          <a:prstGeom prst="rect">
            <a:avLst/>
          </a:prstGeom>
        </p:spPr>
      </p:pic>
    </p:spTree>
    <p:extLst>
      <p:ext uri="{BB962C8B-B14F-4D97-AF65-F5344CB8AC3E}">
        <p14:creationId xmlns:p14="http://schemas.microsoft.com/office/powerpoint/2010/main" val="222041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1955" y="3505200"/>
            <a:ext cx="8839200" cy="3124200"/>
          </a:xfrm>
          <a:blipFill dpi="0" rotWithShape="1">
            <a:blip r:embed="rId3"/>
            <a:srcRect/>
            <a:tile tx="0" ty="0" sx="100000" sy="100000" flip="none" algn="tl"/>
          </a:blipFill>
        </p:spPr>
        <p:txBody>
          <a:bodyPr/>
          <a:lstStyle/>
          <a:p>
            <a:r>
              <a:rPr lang="en-US" sz="2800" dirty="0" smtClean="0"/>
              <a:t>Quota </a:t>
            </a:r>
            <a:r>
              <a:rPr lang="en-US" sz="2800" dirty="0"/>
              <a:t>laws limited the number of people who could immigrate to the United States from Latin America and Asia. </a:t>
            </a:r>
            <a:endParaRPr lang="en-US" sz="2800" dirty="0" smtClean="0"/>
          </a:p>
          <a:p>
            <a:r>
              <a:rPr lang="en-US" sz="2800" dirty="0" smtClean="0"/>
              <a:t>After </a:t>
            </a:r>
            <a:r>
              <a:rPr lang="en-US" sz="2800" dirty="0"/>
              <a:t>the immigration laws were changed during the 1960s and the 1970s, the population of Hispanic and Asian Americans in the United States increased rapidly.  </a:t>
            </a:r>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Voluntary Migration from Latin America and Asia</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622860" y="274638"/>
            <a:ext cx="4248295" cy="2996464"/>
          </a:xfrm>
          <a:prstGeom prst="rect">
            <a:avLst/>
          </a:prstGeom>
        </p:spPr>
      </p:pic>
    </p:spTree>
    <p:extLst>
      <p:ext uri="{BB962C8B-B14F-4D97-AF65-F5344CB8AC3E}">
        <p14:creationId xmlns:p14="http://schemas.microsoft.com/office/powerpoint/2010/main" val="4187598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362200"/>
            <a:ext cx="8839200" cy="4267200"/>
          </a:xfrm>
          <a:blipFill dpi="0" rotWithShape="1">
            <a:blip r:embed="rId3"/>
            <a:srcRect/>
            <a:tile tx="0" ty="0" sx="100000" sy="100000" flip="none" algn="tl"/>
          </a:blipFill>
        </p:spPr>
        <p:txBody>
          <a:bodyPr/>
          <a:lstStyle/>
          <a:p>
            <a:r>
              <a:rPr lang="en-US" sz="2800" dirty="0" smtClean="0"/>
              <a:t>In </a:t>
            </a:r>
            <a:r>
              <a:rPr lang="en-US" sz="2800" dirty="0"/>
              <a:t>the twentieth century, African Americans exhibited two distinctive migration patterns within the United States. </a:t>
            </a:r>
            <a:endParaRPr lang="en-US" sz="2800" dirty="0" smtClean="0"/>
          </a:p>
          <a:p>
            <a:r>
              <a:rPr lang="en-US" sz="2800" dirty="0" smtClean="0"/>
              <a:t>In </a:t>
            </a:r>
            <a:r>
              <a:rPr lang="en-US" sz="2800" dirty="0"/>
              <a:t>the first half of the twentieth century, interregional migration from the U.S. South to northern urban areas was undertaken. </a:t>
            </a:r>
            <a:endParaRPr lang="en-US" sz="2800" dirty="0" smtClean="0"/>
          </a:p>
          <a:p>
            <a:r>
              <a:rPr lang="en-US" sz="2800" dirty="0" smtClean="0"/>
              <a:t>In </a:t>
            </a:r>
            <a:r>
              <a:rPr lang="en-US" sz="2800" dirty="0"/>
              <a:t>the second half of the twentieth century, African Americans migrated </a:t>
            </a:r>
            <a:r>
              <a:rPr lang="en-US" sz="2800" dirty="0" smtClean="0"/>
              <a:t>inter-regionally </a:t>
            </a:r>
            <a:r>
              <a:rPr lang="en-US" sz="2800" dirty="0"/>
              <a:t>from inner-city ghettos to outer-city and inner suburban neighborhoods.</a:t>
            </a:r>
            <a:r>
              <a:rPr lang="en-US" sz="2800" dirty="0"/>
              <a:t> </a:t>
            </a:r>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Internal Migration of African Americans </a:t>
            </a:r>
            <a:endParaRPr lang="en-US" altLang="en-US" sz="3600" b="1" dirty="0">
              <a:latin typeface="Bookman Old Style" panose="02050604050505020204" pitchFamily="18" charset="0"/>
            </a:endParaRPr>
          </a:p>
        </p:txBody>
      </p:sp>
    </p:spTree>
    <p:extLst>
      <p:ext uri="{BB962C8B-B14F-4D97-AF65-F5344CB8AC3E}">
        <p14:creationId xmlns:p14="http://schemas.microsoft.com/office/powerpoint/2010/main" val="3630672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886200"/>
            <a:ext cx="8839200" cy="2743200"/>
          </a:xfrm>
          <a:blipFill dpi="0" rotWithShape="1">
            <a:blip r:embed="rId3"/>
            <a:srcRect/>
            <a:tile tx="0" ty="0" sx="100000" sy="100000" flip="none" algn="tl"/>
          </a:blipFill>
        </p:spPr>
        <p:txBody>
          <a:bodyPr/>
          <a:lstStyle/>
          <a:p>
            <a:r>
              <a:rPr lang="en-US" sz="2800" dirty="0" smtClean="0"/>
              <a:t>At </a:t>
            </a:r>
            <a:r>
              <a:rPr lang="en-US" sz="2800" dirty="0"/>
              <a:t>the close of the Civil War, most African Americans were concentrated in the rural South working as </a:t>
            </a:r>
            <a:r>
              <a:rPr lang="en-US" sz="2800" b="1" dirty="0"/>
              <a:t>sharecroppers</a:t>
            </a:r>
            <a:r>
              <a:rPr lang="en-US" sz="2800" dirty="0"/>
              <a:t>. </a:t>
            </a:r>
            <a:endParaRPr lang="en-US" sz="2800" dirty="0" smtClean="0"/>
          </a:p>
          <a:p>
            <a:r>
              <a:rPr lang="en-US" sz="2800" dirty="0" smtClean="0"/>
              <a:t>A </a:t>
            </a:r>
            <a:r>
              <a:rPr lang="en-US" sz="2800" dirty="0"/>
              <a:t>sharecropper works fields rented from a landowner and pays the rent by turning over to the landowner a share of the crops. </a:t>
            </a:r>
            <a:endParaRPr lang="en-US" sz="2800" dirty="0" smtClean="0"/>
          </a:p>
        </p:txBody>
      </p:sp>
      <p:sp>
        <p:nvSpPr>
          <p:cNvPr id="9219" name="Title 1"/>
          <p:cNvSpPr txBox="1">
            <a:spLocks/>
          </p:cNvSpPr>
          <p:nvPr/>
        </p:nvSpPr>
        <p:spPr bwMode="auto">
          <a:xfrm>
            <a:off x="152400" y="274638"/>
            <a:ext cx="4191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sz="3600" b="1" dirty="0"/>
              <a:t>Interregional Migration </a:t>
            </a:r>
            <a:endParaRPr lang="en-US" altLang="en-US" sz="3600" b="1" dirty="0">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572000" y="112488"/>
            <a:ext cx="3867361" cy="3773712"/>
          </a:xfrm>
          <a:prstGeom prst="rect">
            <a:avLst/>
          </a:prstGeom>
        </p:spPr>
      </p:pic>
    </p:spTree>
    <p:extLst>
      <p:ext uri="{BB962C8B-B14F-4D97-AF65-F5344CB8AC3E}">
        <p14:creationId xmlns:p14="http://schemas.microsoft.com/office/powerpoint/2010/main" val="2163734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44034</TotalTime>
  <Words>1154</Words>
  <Application>Microsoft Office PowerPoint</Application>
  <PresentationFormat>On-screen Show (4:3)</PresentationFormat>
  <Paragraphs>98</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Bookman Old Style</vt:lpstr>
      <vt:lpstr>Calibri</vt:lpstr>
      <vt:lpstr>Verdana</vt:lpstr>
      <vt:lpstr>Office Theme</vt:lpstr>
      <vt:lpstr>Chapter 7:  Key Issue 2 - Ethnicity –  </vt:lpstr>
      <vt:lpstr>Key Issue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Population</dc:title>
  <dc:creator>Carolyn Coulter</dc:creator>
  <cp:lastModifiedBy>Arriola, Tony</cp:lastModifiedBy>
  <cp:revision>410</cp:revision>
  <dcterms:created xsi:type="dcterms:W3CDTF">2012-01-31T20:23:10Z</dcterms:created>
  <dcterms:modified xsi:type="dcterms:W3CDTF">2017-01-12T17:33:05Z</dcterms:modified>
</cp:coreProperties>
</file>