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6"/>
  </p:notesMasterIdLst>
  <p:handoutMasterIdLst>
    <p:handoutMasterId r:id="rId37"/>
  </p:handoutMasterIdLst>
  <p:sldIdLst>
    <p:sldId id="257" r:id="rId2"/>
    <p:sldId id="260" r:id="rId3"/>
    <p:sldId id="503" r:id="rId4"/>
    <p:sldId id="471" r:id="rId5"/>
    <p:sldId id="472" r:id="rId6"/>
    <p:sldId id="473" r:id="rId7"/>
    <p:sldId id="474" r:id="rId8"/>
    <p:sldId id="475" r:id="rId9"/>
    <p:sldId id="497" r:id="rId10"/>
    <p:sldId id="476" r:id="rId11"/>
    <p:sldId id="477" r:id="rId12"/>
    <p:sldId id="478" r:id="rId13"/>
    <p:sldId id="498" r:id="rId14"/>
    <p:sldId id="479" r:id="rId15"/>
    <p:sldId id="480" r:id="rId16"/>
    <p:sldId id="481" r:id="rId17"/>
    <p:sldId id="482" r:id="rId18"/>
    <p:sldId id="499" r:id="rId19"/>
    <p:sldId id="500" r:id="rId20"/>
    <p:sldId id="501" r:id="rId21"/>
    <p:sldId id="502" r:id="rId22"/>
    <p:sldId id="484" r:id="rId23"/>
    <p:sldId id="485" r:id="rId24"/>
    <p:sldId id="486" r:id="rId25"/>
    <p:sldId id="487" r:id="rId26"/>
    <p:sldId id="488" r:id="rId27"/>
    <p:sldId id="489" r:id="rId28"/>
    <p:sldId id="490" r:id="rId29"/>
    <p:sldId id="491" r:id="rId30"/>
    <p:sldId id="492" r:id="rId31"/>
    <p:sldId id="493" r:id="rId32"/>
    <p:sldId id="494" r:id="rId33"/>
    <p:sldId id="495" r:id="rId34"/>
    <p:sldId id="496"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7" autoAdjust="0"/>
    <p:restoredTop sz="90586" autoAdjust="0"/>
  </p:normalViewPr>
  <p:slideViewPr>
    <p:cSldViewPr>
      <p:cViewPr varScale="1">
        <p:scale>
          <a:sx n="66" d="100"/>
          <a:sy n="66" d="100"/>
        </p:scale>
        <p:origin x="168"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5B57EC8-4D06-4937-83C6-77D7DFE3FE82}" type="datetimeFigureOut">
              <a:rPr lang="en-US" altLang="en-US"/>
              <a:pPr>
                <a:defRPr/>
              </a:pPr>
              <a:t>1/10/2017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0644F39-29EA-4970-83F0-D4F9D00B8561}" type="slidenum">
              <a:rPr lang="en-US" altLang="en-US"/>
              <a:pPr>
                <a:defRPr/>
              </a:pPr>
              <a:t>‹#›</a:t>
            </a:fld>
            <a:endParaRPr lang="en-US" altLang="en-US"/>
          </a:p>
        </p:txBody>
      </p:sp>
    </p:spTree>
    <p:extLst>
      <p:ext uri="{BB962C8B-B14F-4D97-AF65-F5344CB8AC3E}">
        <p14:creationId xmlns:p14="http://schemas.microsoft.com/office/powerpoint/2010/main" val="4034851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269AA8D-4429-4039-8AC3-EC508C887779}" type="slidenum">
              <a:rPr lang="en-US" altLang="en-US"/>
              <a:pPr>
                <a:defRPr/>
              </a:pPr>
              <a:t>‹#›</a:t>
            </a:fld>
            <a:endParaRPr lang="en-US" altLang="en-US"/>
          </a:p>
        </p:txBody>
      </p:sp>
    </p:spTree>
    <p:extLst>
      <p:ext uri="{BB962C8B-B14F-4D97-AF65-F5344CB8AC3E}">
        <p14:creationId xmlns:p14="http://schemas.microsoft.com/office/powerpoint/2010/main" val="2507785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5926DAB-4612-47C3-BF04-73F8CA53417E}" type="slidenum">
              <a:rPr lang="en-US" altLang="en-US" smtClean="0"/>
              <a:pPr>
                <a:spcBef>
                  <a:spcPct val="0"/>
                </a:spcBef>
              </a:pPr>
              <a:t>1</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42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49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67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962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47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94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182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165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59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24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73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60DE49-DD32-4099-A1F4-338E25BEA145}" type="slidenum">
              <a:rPr lang="en-US" altLang="en-US" smtClean="0"/>
              <a:pPr>
                <a:spcBef>
                  <a:spcPct val="0"/>
                </a:spcBef>
              </a:pPr>
              <a:t>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24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8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274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98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63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90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057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257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724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3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70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60DE49-DD32-4099-A1F4-338E25BEA145}" type="slidenum">
              <a:rPr lang="en-US" altLang="en-US" smtClean="0"/>
              <a:pPr>
                <a:spcBef>
                  <a:spcPct val="0"/>
                </a:spcBef>
              </a:pPr>
              <a:t>3</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235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839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0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107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555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37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88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05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27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69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98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86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5F53F6-E24D-4407-9C25-FFD5FF5FE796}" type="slidenum">
              <a:rPr lang="en-US" altLang="en-US"/>
              <a:pPr>
                <a:defRPr/>
              </a:pPr>
              <a:t>‹#›</a:t>
            </a:fld>
            <a:endParaRPr lang="en-US" altLang="en-US"/>
          </a:p>
        </p:txBody>
      </p:sp>
    </p:spTree>
    <p:extLst>
      <p:ext uri="{BB962C8B-B14F-4D97-AF65-F5344CB8AC3E}">
        <p14:creationId xmlns:p14="http://schemas.microsoft.com/office/powerpoint/2010/main" val="144495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A04FD1-4536-41D7-83C5-AC162C0F4F2D}" type="slidenum">
              <a:rPr lang="en-US" altLang="en-US"/>
              <a:pPr>
                <a:defRPr/>
              </a:pPr>
              <a:t>‹#›</a:t>
            </a:fld>
            <a:endParaRPr lang="en-US" altLang="en-US"/>
          </a:p>
        </p:txBody>
      </p:sp>
    </p:spTree>
    <p:extLst>
      <p:ext uri="{BB962C8B-B14F-4D97-AF65-F5344CB8AC3E}">
        <p14:creationId xmlns:p14="http://schemas.microsoft.com/office/powerpoint/2010/main" val="320109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CD51D3-171F-4B2B-A89A-E112C6EC7DD1}" type="slidenum">
              <a:rPr lang="en-US" altLang="en-US"/>
              <a:pPr>
                <a:defRPr/>
              </a:pPr>
              <a:t>‹#›</a:t>
            </a:fld>
            <a:endParaRPr lang="en-US" altLang="en-US"/>
          </a:p>
        </p:txBody>
      </p:sp>
    </p:spTree>
    <p:extLst>
      <p:ext uri="{BB962C8B-B14F-4D97-AF65-F5344CB8AC3E}">
        <p14:creationId xmlns:p14="http://schemas.microsoft.com/office/powerpoint/2010/main" val="84434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r>
              <a:rPr lang="en-US"/>
              <a:t>© 2012 John Wiley &amp; Sons, Inc. All rights reserved.</a:t>
            </a: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B0EF4BA0-46CB-438B-A0B7-EFA8D7C6DB0F}" type="slidenum">
              <a:rPr lang="en-US" altLang="en-US"/>
              <a:pPr>
                <a:defRPr/>
              </a:pPr>
              <a:t>‹#›</a:t>
            </a:fld>
            <a:endParaRPr lang="en-US" altLang="en-US"/>
          </a:p>
        </p:txBody>
      </p:sp>
    </p:spTree>
    <p:extLst>
      <p:ext uri="{BB962C8B-B14F-4D97-AF65-F5344CB8AC3E}">
        <p14:creationId xmlns:p14="http://schemas.microsoft.com/office/powerpoint/2010/main" val="3770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895FB34-276C-4ECD-9146-3CF0EF8C141E}" type="slidenum">
              <a:rPr lang="en-US" altLang="en-US"/>
              <a:pPr>
                <a:defRPr/>
              </a:pPr>
              <a:t>‹#›</a:t>
            </a:fld>
            <a:endParaRPr lang="en-US" altLang="en-US"/>
          </a:p>
        </p:txBody>
      </p:sp>
    </p:spTree>
    <p:extLst>
      <p:ext uri="{BB962C8B-B14F-4D97-AF65-F5344CB8AC3E}">
        <p14:creationId xmlns:p14="http://schemas.microsoft.com/office/powerpoint/2010/main" val="9635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EC4090-06E9-447B-B6CD-6777F2199E8F}" type="slidenum">
              <a:rPr lang="en-US" altLang="en-US"/>
              <a:pPr>
                <a:defRPr/>
              </a:pPr>
              <a:t>‹#›</a:t>
            </a:fld>
            <a:endParaRPr lang="en-US" altLang="en-US"/>
          </a:p>
        </p:txBody>
      </p:sp>
    </p:spTree>
    <p:extLst>
      <p:ext uri="{BB962C8B-B14F-4D97-AF65-F5344CB8AC3E}">
        <p14:creationId xmlns:p14="http://schemas.microsoft.com/office/powerpoint/2010/main" val="113093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47DE563-3E36-4710-B5F0-8A6AC06C02D4}" type="slidenum">
              <a:rPr lang="en-US" altLang="en-US"/>
              <a:pPr>
                <a:defRPr/>
              </a:pPr>
              <a:t>‹#›</a:t>
            </a:fld>
            <a:endParaRPr lang="en-US" altLang="en-US"/>
          </a:p>
        </p:txBody>
      </p:sp>
    </p:spTree>
    <p:extLst>
      <p:ext uri="{BB962C8B-B14F-4D97-AF65-F5344CB8AC3E}">
        <p14:creationId xmlns:p14="http://schemas.microsoft.com/office/powerpoint/2010/main" val="30576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EDB4DB6-EF4F-4EEB-8DF9-F74B76D35084}" type="slidenum">
              <a:rPr lang="en-US" altLang="en-US"/>
              <a:pPr>
                <a:defRPr/>
              </a:pPr>
              <a:t>‹#›</a:t>
            </a:fld>
            <a:endParaRPr lang="en-US" altLang="en-US"/>
          </a:p>
        </p:txBody>
      </p:sp>
    </p:spTree>
    <p:extLst>
      <p:ext uri="{BB962C8B-B14F-4D97-AF65-F5344CB8AC3E}">
        <p14:creationId xmlns:p14="http://schemas.microsoft.com/office/powerpoint/2010/main" val="113719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33DFAB2-0071-45DF-8C60-84FEC4058366}" type="slidenum">
              <a:rPr lang="en-US" altLang="en-US"/>
              <a:pPr>
                <a:defRPr/>
              </a:pPr>
              <a:t>‹#›</a:t>
            </a:fld>
            <a:endParaRPr lang="en-US" altLang="en-US"/>
          </a:p>
        </p:txBody>
      </p:sp>
    </p:spTree>
    <p:extLst>
      <p:ext uri="{BB962C8B-B14F-4D97-AF65-F5344CB8AC3E}">
        <p14:creationId xmlns:p14="http://schemas.microsoft.com/office/powerpoint/2010/main" val="9624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14BF3F24-7FBC-4D5A-A0A7-ED2EEC3F7DC5}" type="slidenum">
              <a:rPr lang="en-US" altLang="en-US"/>
              <a:pPr>
                <a:defRPr/>
              </a:pPr>
              <a:t>‹#›</a:t>
            </a:fld>
            <a:endParaRPr lang="en-US" altLang="en-US"/>
          </a:p>
        </p:txBody>
      </p:sp>
    </p:spTree>
    <p:extLst>
      <p:ext uri="{BB962C8B-B14F-4D97-AF65-F5344CB8AC3E}">
        <p14:creationId xmlns:p14="http://schemas.microsoft.com/office/powerpoint/2010/main" val="187224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8C6FAD-915F-4DFF-B0D8-8B244C403433}" type="slidenum">
              <a:rPr lang="en-US" altLang="en-US"/>
              <a:pPr>
                <a:defRPr/>
              </a:pPr>
              <a:t>‹#›</a:t>
            </a:fld>
            <a:endParaRPr lang="en-US" altLang="en-US"/>
          </a:p>
        </p:txBody>
      </p:sp>
    </p:spTree>
    <p:extLst>
      <p:ext uri="{BB962C8B-B14F-4D97-AF65-F5344CB8AC3E}">
        <p14:creationId xmlns:p14="http://schemas.microsoft.com/office/powerpoint/2010/main" val="389519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09E714-CC9C-4CA8-BFC3-09AAC20FC2C1}" type="slidenum">
              <a:rPr lang="en-US" altLang="en-US"/>
              <a:pPr>
                <a:defRPr/>
              </a:pPr>
              <a:t>‹#›</a:t>
            </a:fld>
            <a:endParaRPr lang="en-US" altLang="en-US"/>
          </a:p>
        </p:txBody>
      </p:sp>
    </p:spTree>
    <p:extLst>
      <p:ext uri="{BB962C8B-B14F-4D97-AF65-F5344CB8AC3E}">
        <p14:creationId xmlns:p14="http://schemas.microsoft.com/office/powerpoint/2010/main" val="28112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endParaRPr lang="en-US" altLang="en-US"/>
          </a:p>
        </p:txBody>
      </p:sp>
      <p:sp>
        <p:nvSpPr>
          <p:cNvPr id="5" name="Footer Placeholder 4"/>
          <p:cNvSpPr>
            <a:spLocks noGrp="1"/>
          </p:cNvSpPr>
          <p:nvPr>
            <p:ph type="ftr" sz="quarter" idx="3"/>
          </p:nvPr>
        </p:nvSpPr>
        <p:spPr>
          <a:xfrm>
            <a:off x="2095500" y="6492875"/>
            <a:ext cx="49530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Verdana" panose="020B0604030504040204" pitchFamily="34" charset="0"/>
                <a:ea typeface="+mn-ea"/>
                <a:cs typeface="Arial" charset="0"/>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156D7D1-6F03-48FB-BC04-54D4383347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152400"/>
            <a:ext cx="8686800" cy="1371600"/>
          </a:xfrm>
        </p:spPr>
        <p:txBody>
          <a:bodyPr/>
          <a:lstStyle/>
          <a:p>
            <a:pPr eaLnBrk="1" hangingPunct="1">
              <a:defRPr/>
            </a:pPr>
            <a:r>
              <a:rPr lang="en-US" altLang="en-US" sz="3600" b="1" dirty="0" smtClean="0">
                <a:effectLst>
                  <a:outerShdw blurRad="38100" dist="38100" dir="2700000" algn="tl">
                    <a:srgbClr val="000000">
                      <a:alpha val="43137"/>
                    </a:srgbClr>
                  </a:outerShdw>
                </a:effectLst>
                <a:latin typeface="Bookman Old Style" panose="02050604050505020204" pitchFamily="18" charset="0"/>
              </a:rPr>
              <a:t>Chapter 7: </a:t>
            </a:r>
            <a:br>
              <a:rPr lang="en-US" altLang="en-US" sz="3600" b="1" dirty="0" smtClean="0">
                <a:effectLst>
                  <a:outerShdw blurRad="38100" dist="38100" dir="2700000" algn="tl">
                    <a:srgbClr val="000000">
                      <a:alpha val="43137"/>
                    </a:srgbClr>
                  </a:outerShdw>
                </a:effectLst>
                <a:latin typeface="Bookman Old Style" panose="02050604050505020204" pitchFamily="18" charset="0"/>
              </a:rPr>
            </a:br>
            <a:r>
              <a:rPr lang="en-US" altLang="en-US" sz="3600" b="1" dirty="0" smtClean="0">
                <a:effectLst>
                  <a:outerShdw blurRad="38100" dist="38100" dir="2700000" algn="tl">
                    <a:srgbClr val="000000">
                      <a:alpha val="43137"/>
                    </a:srgbClr>
                  </a:outerShdw>
                </a:effectLst>
                <a:latin typeface="Bookman Old Style" panose="02050604050505020204" pitchFamily="18" charset="0"/>
              </a:rPr>
              <a:t>Key Issue 1 - Ethnicity – </a:t>
            </a:r>
            <a:r>
              <a:rPr lang="en-US" altLang="en-US" sz="1200" b="1" dirty="0">
                <a:effectLst>
                  <a:outerShdw blurRad="38100" dist="38100" dir="2700000" algn="tl">
                    <a:srgbClr val="000000">
                      <a:alpha val="43137"/>
                    </a:srgbClr>
                  </a:outerShdw>
                </a:effectLst>
                <a:latin typeface="Bookman Old Style" panose="02050604050505020204" pitchFamily="18" charset="0"/>
              </a:rPr>
              <a:t/>
            </a:r>
            <a:br>
              <a:rPr lang="en-US" altLang="en-US" sz="1200" b="1" dirty="0">
                <a:effectLst>
                  <a:outerShdw blurRad="38100" dist="38100" dir="2700000" algn="tl">
                    <a:srgbClr val="000000">
                      <a:alpha val="43137"/>
                    </a:srgbClr>
                  </a:outerShdw>
                </a:effectLst>
                <a:latin typeface="Bookman Old Style" panose="02050604050505020204" pitchFamily="18" charset="0"/>
              </a:rPr>
            </a:br>
            <a:endParaRPr lang="en-US" altLang="en-US" sz="1200" b="1" dirty="0" smtClean="0">
              <a:effectLst>
                <a:outerShdw blurRad="38100" dist="38100" dir="2700000" algn="tl">
                  <a:srgbClr val="000000">
                    <a:alpha val="43137"/>
                  </a:srgbClr>
                </a:outerShdw>
              </a:effectLst>
              <a:latin typeface="Bookman Old Style" panose="02050604050505020204" pitchFamily="18" charset="0"/>
            </a:endParaRPr>
          </a:p>
        </p:txBody>
      </p:sp>
      <p:pic>
        <p:nvPicPr>
          <p:cNvPr id="2" name="Picture 1"/>
          <p:cNvPicPr>
            <a:picLocks noChangeAspect="1"/>
          </p:cNvPicPr>
          <p:nvPr/>
        </p:nvPicPr>
        <p:blipFill>
          <a:blip r:embed="rId3"/>
          <a:stretch>
            <a:fillRect/>
          </a:stretch>
        </p:blipFill>
        <p:spPr>
          <a:xfrm>
            <a:off x="2438400" y="1546860"/>
            <a:ext cx="4572396" cy="26458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3865079"/>
            <a:ext cx="8382000" cy="2888146"/>
          </a:xfrm>
          <a:blipFill dpi="0" rotWithShape="1">
            <a:blip r:embed="rId3"/>
            <a:srcRect/>
            <a:tile tx="0" ty="0" sx="100000" sy="100000" flip="none" algn="tl"/>
          </a:blipFill>
        </p:spPr>
        <p:txBody>
          <a:bodyPr/>
          <a:lstStyle/>
          <a:p>
            <a:r>
              <a:rPr lang="en-US" sz="2800" dirty="0" smtClean="0"/>
              <a:t>The </a:t>
            </a:r>
            <a:r>
              <a:rPr lang="en-US" sz="2800" dirty="0"/>
              <a:t>term Asian American includes Americans who trace their heritage to various countries in Asia. </a:t>
            </a:r>
            <a:endParaRPr lang="en-US" sz="2800" dirty="0" smtClean="0"/>
          </a:p>
          <a:p>
            <a:r>
              <a:rPr lang="en-US" sz="2800" dirty="0" smtClean="0"/>
              <a:t>Only 19 % </a:t>
            </a:r>
            <a:r>
              <a:rPr lang="en-US" sz="2800" dirty="0"/>
              <a:t>of Asian Americans identify with the Asian American ethnicity, </a:t>
            </a:r>
            <a:endParaRPr lang="en-US" sz="2800" dirty="0" smtClean="0"/>
          </a:p>
          <a:p>
            <a:r>
              <a:rPr lang="en-US" sz="2800" dirty="0" smtClean="0"/>
              <a:t>62 % </a:t>
            </a:r>
            <a:r>
              <a:rPr lang="en-US" sz="2800" dirty="0"/>
              <a:t>prefer to identify with their ethnicity as the country of origin of themselves of their ancestors</a:t>
            </a:r>
            <a:r>
              <a:rPr lang="en-US" sz="2800" dirty="0" smtClean="0"/>
              <a:t>.</a:t>
            </a:r>
            <a:endParaRPr lang="en-US" sz="2800" dirty="0"/>
          </a:p>
        </p:txBody>
      </p:sp>
      <p:sp>
        <p:nvSpPr>
          <p:cNvPr id="9219" name="Title 1"/>
          <p:cNvSpPr txBox="1">
            <a:spLocks/>
          </p:cNvSpPr>
          <p:nvPr/>
        </p:nvSpPr>
        <p:spPr bwMode="auto">
          <a:xfrm>
            <a:off x="152400" y="274638"/>
            <a:ext cx="31242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Asian Americans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4876800" y="19878"/>
            <a:ext cx="4230757" cy="3813640"/>
          </a:xfrm>
          <a:prstGeom prst="rect">
            <a:avLst/>
          </a:prstGeom>
        </p:spPr>
      </p:pic>
    </p:spTree>
    <p:extLst>
      <p:ext uri="{BB962C8B-B14F-4D97-AF65-F5344CB8AC3E}">
        <p14:creationId xmlns:p14="http://schemas.microsoft.com/office/powerpoint/2010/main" val="1707065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1828801"/>
            <a:ext cx="8382000" cy="4267200"/>
          </a:xfrm>
          <a:blipFill dpi="0" rotWithShape="1">
            <a:blip r:embed="rId3"/>
            <a:srcRect/>
            <a:tile tx="0" ty="0" sx="100000" sy="100000" flip="none" algn="tl"/>
          </a:blipFill>
        </p:spPr>
        <p:txBody>
          <a:bodyPr/>
          <a:lstStyle/>
          <a:p>
            <a:r>
              <a:rPr lang="en-US" sz="2800" dirty="0" smtClean="0"/>
              <a:t>The </a:t>
            </a:r>
            <a:r>
              <a:rPr lang="en-US" sz="2800" dirty="0"/>
              <a:t>precise ethnic origins of African Americans are relatively unclear. </a:t>
            </a:r>
            <a:endParaRPr lang="en-US" sz="2800" dirty="0" smtClean="0"/>
          </a:p>
          <a:p>
            <a:r>
              <a:rPr lang="en-US" sz="2800" dirty="0" smtClean="0"/>
              <a:t>300 </a:t>
            </a:r>
            <a:r>
              <a:rPr lang="en-US" sz="2800" dirty="0"/>
              <a:t>years ago, some Africans were forcibly taken from lands in Africa that were not yet organized into sovereign countries, and records of the ethnic origin of those taken as slaves were not kept. </a:t>
            </a:r>
            <a:endParaRPr lang="en-US" sz="2800" dirty="0" smtClean="0"/>
          </a:p>
          <a:p>
            <a:r>
              <a:rPr lang="en-US" sz="2800" dirty="0" smtClean="0"/>
              <a:t>DNA </a:t>
            </a:r>
            <a:r>
              <a:rPr lang="en-US" sz="2800" dirty="0"/>
              <a:t>testing has narrowed down the ethnic heritage of most African Americans to three areas in West </a:t>
            </a:r>
            <a:r>
              <a:rPr lang="en-US" sz="2800" dirty="0" smtClean="0"/>
              <a:t>Africa.</a:t>
            </a:r>
            <a:r>
              <a:rPr lang="en-US" sz="2800" dirty="0"/>
              <a:t> </a:t>
            </a:r>
          </a:p>
        </p:txBody>
      </p:sp>
      <p:sp>
        <p:nvSpPr>
          <p:cNvPr id="9219" name="Title 1"/>
          <p:cNvSpPr txBox="1">
            <a:spLocks/>
          </p:cNvSpPr>
          <p:nvPr/>
        </p:nvSpPr>
        <p:spPr bwMode="auto">
          <a:xfrm>
            <a:off x="152400" y="274638"/>
            <a:ext cx="3429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African Americans</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2798625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2743201"/>
            <a:ext cx="8382000" cy="3276600"/>
          </a:xfrm>
          <a:blipFill dpi="0" rotWithShape="1">
            <a:blip r:embed="rId3"/>
            <a:srcRect/>
            <a:tile tx="0" ty="0" sx="100000" sy="100000" flip="none" algn="tl"/>
          </a:blipFill>
        </p:spPr>
        <p:txBody>
          <a:bodyPr/>
          <a:lstStyle/>
          <a:p>
            <a:r>
              <a:rPr lang="en-US" sz="2800" dirty="0" smtClean="0"/>
              <a:t>Three </a:t>
            </a:r>
            <a:r>
              <a:rPr lang="en-US" sz="2800" dirty="0"/>
              <a:t>principal ethnic identities are used to group people who lived in North America prior to European colonization: </a:t>
            </a:r>
            <a:endParaRPr lang="en-US" sz="2800" dirty="0" smtClean="0"/>
          </a:p>
          <a:p>
            <a:r>
              <a:rPr lang="en-US" sz="2800" dirty="0" smtClean="0"/>
              <a:t>Native American</a:t>
            </a:r>
          </a:p>
          <a:p>
            <a:r>
              <a:rPr lang="en-US" sz="2800" dirty="0" smtClean="0"/>
              <a:t>Alaska Native </a:t>
            </a:r>
          </a:p>
          <a:p>
            <a:r>
              <a:rPr lang="en-US" sz="2800" dirty="0" smtClean="0"/>
              <a:t>Native Hawaiian </a:t>
            </a:r>
          </a:p>
        </p:txBody>
      </p:sp>
      <p:sp>
        <p:nvSpPr>
          <p:cNvPr id="9219" name="Title 1"/>
          <p:cNvSpPr txBox="1">
            <a:spLocks/>
          </p:cNvSpPr>
          <p:nvPr/>
        </p:nvSpPr>
        <p:spPr bwMode="auto">
          <a:xfrm>
            <a:off x="152400" y="274638"/>
            <a:ext cx="39624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Descendants of Indigenous Peoples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1035949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582698"/>
            <a:ext cx="8839200" cy="1524000"/>
          </a:xfrm>
          <a:blipFill dpi="0" rotWithShape="1">
            <a:blip r:embed="rId3"/>
            <a:srcRect/>
            <a:tile tx="0" ty="0" sx="100000" sy="100000" flip="none" algn="tl"/>
          </a:blipFill>
        </p:spPr>
        <p:txBody>
          <a:bodyPr/>
          <a:lstStyle/>
          <a:p>
            <a:r>
              <a:rPr lang="en-US" sz="2800" dirty="0" smtClean="0"/>
              <a:t>The </a:t>
            </a:r>
            <a:r>
              <a:rPr lang="en-US" sz="2800" dirty="0"/>
              <a:t>indigenous ethnic identities with the largest numbers are Native Hawaiians, Cherokee, Navajo, Chippewa, Sioux, and Choctaw</a:t>
            </a:r>
            <a:r>
              <a:rPr lang="en-US" sz="2800" dirty="0" smtClean="0"/>
              <a:t>.</a:t>
            </a:r>
            <a:endParaRPr lang="en-US" sz="2800" dirty="0"/>
          </a:p>
        </p:txBody>
      </p:sp>
      <p:sp>
        <p:nvSpPr>
          <p:cNvPr id="9219" name="Title 1"/>
          <p:cNvSpPr txBox="1">
            <a:spLocks/>
          </p:cNvSpPr>
          <p:nvPr/>
        </p:nvSpPr>
        <p:spPr bwMode="auto">
          <a:xfrm>
            <a:off x="152400" y="274638"/>
            <a:ext cx="2667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Descendants of Indigenous Peoples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2819400" y="274637"/>
            <a:ext cx="6324600" cy="4308061"/>
          </a:xfrm>
          <a:prstGeom prst="rect">
            <a:avLst/>
          </a:prstGeom>
        </p:spPr>
      </p:pic>
    </p:spTree>
    <p:extLst>
      <p:ext uri="{BB962C8B-B14F-4D97-AF65-F5344CB8AC3E}">
        <p14:creationId xmlns:p14="http://schemas.microsoft.com/office/powerpoint/2010/main" val="350117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9939" y="3200400"/>
            <a:ext cx="9117496" cy="3048000"/>
          </a:xfrm>
          <a:blipFill dpi="0" rotWithShape="1">
            <a:blip r:embed="rId3"/>
            <a:srcRect/>
            <a:tile tx="0" ty="0" sx="100000" sy="100000" flip="none" algn="tl"/>
          </a:blipFill>
        </p:spPr>
        <p:txBody>
          <a:bodyPr/>
          <a:lstStyle/>
          <a:p>
            <a:r>
              <a:rPr lang="en-US" sz="2800" dirty="0" smtClean="0"/>
              <a:t>While a person’s ethnicity is derived from a place on Earth’s Surface, the traits that characterize race are not place specific.</a:t>
            </a:r>
          </a:p>
          <a:p>
            <a:r>
              <a:rPr lang="en-US" sz="2800" dirty="0" smtClean="0"/>
              <a:t>The </a:t>
            </a:r>
            <a:r>
              <a:rPr lang="en-US" sz="2800" dirty="0"/>
              <a:t>biological basis of classifying humans into a handful of races is now categorically rejected by contemporary geographers and other scientists. </a:t>
            </a:r>
            <a:r>
              <a:rPr lang="en-US" sz="2800" dirty="0" smtClean="0"/>
              <a:t> </a:t>
            </a:r>
            <a:endParaRPr lang="en-US" sz="2800" dirty="0"/>
          </a:p>
        </p:txBody>
      </p:sp>
      <p:sp>
        <p:nvSpPr>
          <p:cNvPr id="9219" name="Title 1"/>
          <p:cNvSpPr txBox="1">
            <a:spLocks/>
          </p:cNvSpPr>
          <p:nvPr/>
        </p:nvSpPr>
        <p:spPr bwMode="auto">
          <a:xfrm>
            <a:off x="26504" y="228600"/>
            <a:ext cx="208494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Ethnicity and Race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2111444" y="228600"/>
            <a:ext cx="6996113" cy="2286706"/>
          </a:xfrm>
          <a:prstGeom prst="rect">
            <a:avLst/>
          </a:prstGeom>
        </p:spPr>
      </p:pic>
    </p:spTree>
    <p:extLst>
      <p:ext uri="{BB962C8B-B14F-4D97-AF65-F5344CB8AC3E}">
        <p14:creationId xmlns:p14="http://schemas.microsoft.com/office/powerpoint/2010/main" val="3881765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28599" y="2514601"/>
            <a:ext cx="8803201" cy="4086224"/>
          </a:xfrm>
          <a:blipFill dpi="0" rotWithShape="1">
            <a:blip r:embed="rId3"/>
            <a:srcRect/>
            <a:tile tx="0" ty="0" sx="100000" sy="100000" flip="none" algn="tl"/>
          </a:blipFill>
        </p:spPr>
        <p:txBody>
          <a:bodyPr/>
          <a:lstStyle/>
          <a:p>
            <a:r>
              <a:rPr lang="en-US" sz="2800" dirty="0" smtClean="0"/>
              <a:t>The </a:t>
            </a:r>
            <a:r>
              <a:rPr lang="en-US" sz="2800" dirty="0"/>
              <a:t>color of skin </a:t>
            </a:r>
            <a:r>
              <a:rPr lang="en-US" sz="2800" dirty="0" smtClean="0"/>
              <a:t>is </a:t>
            </a:r>
            <a:r>
              <a:rPr lang="en-US" sz="2800" dirty="0"/>
              <a:t>one characteristic by which people in many societies determine where they reside, attend school, </a:t>
            </a:r>
            <a:r>
              <a:rPr lang="en-US" sz="2800" dirty="0" smtClean="0"/>
              <a:t>and spend </a:t>
            </a:r>
            <a:r>
              <a:rPr lang="en-US" sz="2800" dirty="0"/>
              <a:t>their leisure </a:t>
            </a:r>
            <a:r>
              <a:rPr lang="en-US" sz="2800" dirty="0" smtClean="0"/>
              <a:t>time. </a:t>
            </a:r>
          </a:p>
          <a:p>
            <a:r>
              <a:rPr lang="en-US" sz="2800" dirty="0" smtClean="0"/>
              <a:t>Classification </a:t>
            </a:r>
            <a:r>
              <a:rPr lang="en-US" sz="2800" dirty="0"/>
              <a:t>by race is the basis for </a:t>
            </a:r>
            <a:r>
              <a:rPr lang="en-US" sz="2800" b="1" dirty="0" smtClean="0"/>
              <a:t>racism</a:t>
            </a:r>
            <a:r>
              <a:rPr lang="en-US" sz="2800" dirty="0"/>
              <a:t> </a:t>
            </a:r>
            <a:r>
              <a:rPr lang="en-US" sz="2800" dirty="0" smtClean="0"/>
              <a:t>- </a:t>
            </a:r>
            <a:r>
              <a:rPr lang="en-US" sz="2800" dirty="0"/>
              <a:t>belief that race is the primary determent of human traits and capacities and that racial differences produce an inherent superiority of a particular race. </a:t>
            </a:r>
            <a:endParaRPr lang="en-US" sz="2800" dirty="0" smtClean="0"/>
          </a:p>
          <a:p>
            <a:r>
              <a:rPr lang="en-US" sz="2800" dirty="0" smtClean="0"/>
              <a:t>A </a:t>
            </a:r>
            <a:r>
              <a:rPr lang="en-US" sz="2800" b="1" dirty="0"/>
              <a:t>racist</a:t>
            </a:r>
            <a:r>
              <a:rPr lang="en-US" sz="2800" dirty="0"/>
              <a:t> is a person who subscribes to the beliefs of racism</a:t>
            </a:r>
            <a:r>
              <a:rPr lang="en-US" sz="2800" dirty="0" smtClean="0"/>
              <a:t>.</a:t>
            </a:r>
            <a:endParaRPr lang="en-US" sz="2800" dirty="0"/>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Racism</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6503334" y="1"/>
            <a:ext cx="2528467" cy="2514600"/>
          </a:xfrm>
          <a:prstGeom prst="rect">
            <a:avLst/>
          </a:prstGeom>
        </p:spPr>
      </p:pic>
    </p:spTree>
    <p:extLst>
      <p:ext uri="{BB962C8B-B14F-4D97-AF65-F5344CB8AC3E}">
        <p14:creationId xmlns:p14="http://schemas.microsoft.com/office/powerpoint/2010/main" val="3293329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1447801"/>
            <a:ext cx="8382000" cy="4572000"/>
          </a:xfrm>
          <a:blipFill dpi="0" rotWithShape="1">
            <a:blip r:embed="rId3"/>
            <a:srcRect/>
            <a:tile tx="0" ty="0" sx="100000" sy="100000" flip="none" algn="tl"/>
          </a:blipFill>
        </p:spPr>
        <p:txBody>
          <a:bodyPr/>
          <a:lstStyle/>
          <a:p>
            <a:r>
              <a:rPr lang="en-US" sz="2800" dirty="0" smtClean="0"/>
              <a:t>The </a:t>
            </a:r>
            <a:r>
              <a:rPr lang="en-US" sz="2800" dirty="0"/>
              <a:t>U.S. census shows difficulty in distinguishing between ethnicity and race. </a:t>
            </a:r>
            <a:endParaRPr lang="en-US" sz="2800" dirty="0" smtClean="0"/>
          </a:p>
          <a:p>
            <a:r>
              <a:rPr lang="en-US" sz="2800" dirty="0" smtClean="0"/>
              <a:t>Most </a:t>
            </a:r>
            <a:r>
              <a:rPr lang="en-US" sz="2800" dirty="0"/>
              <a:t>census categories relate to ethnicity, such as Japanese or Asian Indian, because they derive from places. </a:t>
            </a:r>
            <a:endParaRPr lang="en-US" sz="2800" dirty="0" smtClean="0"/>
          </a:p>
          <a:p>
            <a:r>
              <a:rPr lang="en-US" sz="2800" dirty="0" smtClean="0"/>
              <a:t>The </a:t>
            </a:r>
            <a:r>
              <a:rPr lang="en-US" sz="2800" dirty="0"/>
              <a:t>census also offers three race-related categories—black, white, and other race. </a:t>
            </a:r>
            <a:endParaRPr lang="en-US" sz="2800" dirty="0" smtClean="0"/>
          </a:p>
          <a:p>
            <a:r>
              <a:rPr lang="en-US" sz="2800" dirty="0" smtClean="0"/>
              <a:t>African </a:t>
            </a:r>
            <a:r>
              <a:rPr lang="en-US" sz="2800" dirty="0"/>
              <a:t>American is an ethnicity and black is a race, though the 2010 census combines the two. </a:t>
            </a:r>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Race and Ethnicity in the United States</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3135577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28600" y="3200400"/>
            <a:ext cx="8686800" cy="2867025"/>
          </a:xfrm>
          <a:blipFill dpi="0" rotWithShape="1">
            <a:blip r:embed="rId3"/>
            <a:srcRect/>
            <a:tile tx="0" ty="0" sx="100000" sy="100000" flip="none" algn="tl"/>
          </a:blipFill>
        </p:spPr>
        <p:txBody>
          <a:bodyPr/>
          <a:lstStyle/>
          <a:p>
            <a:r>
              <a:rPr lang="en-US" sz="2800" dirty="0" smtClean="0"/>
              <a:t>Clustering </a:t>
            </a:r>
            <a:r>
              <a:rPr lang="en-US" sz="2800" dirty="0"/>
              <a:t>of ethnicities can occur on two scales within a country. </a:t>
            </a:r>
            <a:endParaRPr lang="en-US" sz="2800" dirty="0" smtClean="0"/>
          </a:p>
          <a:p>
            <a:r>
              <a:rPr lang="en-US" sz="2800" dirty="0" smtClean="0"/>
              <a:t>Ethnic </a:t>
            </a:r>
            <a:r>
              <a:rPr lang="en-US" sz="2800" dirty="0"/>
              <a:t>groups may reside in specific regions within the </a:t>
            </a:r>
            <a:r>
              <a:rPr lang="en-US" sz="2800" dirty="0" smtClean="0"/>
              <a:t>region the state or city. </a:t>
            </a:r>
          </a:p>
          <a:p>
            <a:r>
              <a:rPr lang="en-US" sz="2800" dirty="0" smtClean="0"/>
              <a:t>At </a:t>
            </a:r>
            <a:r>
              <a:rPr lang="en-US" sz="2800" dirty="0"/>
              <a:t>the local scale, ethnic groups may reside in specific communities within urban areas. </a:t>
            </a:r>
            <a:endParaRPr lang="en-US" sz="2800" dirty="0" smtClean="0"/>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U.S. Ethnicities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1943085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530533"/>
            <a:ext cx="8839200" cy="1724025"/>
          </a:xfrm>
          <a:blipFill dpi="0" rotWithShape="1">
            <a:blip r:embed="rId3"/>
            <a:srcRect/>
            <a:tile tx="0" ty="0" sx="100000" sy="100000" flip="none" algn="tl"/>
          </a:blipFill>
        </p:spPr>
        <p:txBody>
          <a:bodyPr/>
          <a:lstStyle/>
          <a:p>
            <a:r>
              <a:rPr lang="en-US" sz="2800" dirty="0" smtClean="0"/>
              <a:t>At </a:t>
            </a:r>
            <a:r>
              <a:rPr lang="en-US" sz="2800" dirty="0"/>
              <a:t>the regional scale in the United States, ethnicities have distinctive distributions. </a:t>
            </a:r>
            <a:endParaRPr lang="en-US" sz="2800" dirty="0" smtClean="0"/>
          </a:p>
          <a:p>
            <a:r>
              <a:rPr lang="en-US" sz="2800" dirty="0" smtClean="0"/>
              <a:t>Hispanics </a:t>
            </a:r>
            <a:r>
              <a:rPr lang="en-US" sz="2800" dirty="0"/>
              <a:t>are clustered in the </a:t>
            </a:r>
            <a:r>
              <a:rPr lang="en-US" sz="2800" dirty="0" smtClean="0"/>
              <a:t>Southwest</a:t>
            </a:r>
          </a:p>
        </p:txBody>
      </p:sp>
      <p:sp>
        <p:nvSpPr>
          <p:cNvPr id="9219" name="Title 1"/>
          <p:cNvSpPr txBox="1">
            <a:spLocks/>
          </p:cNvSpPr>
          <p:nvPr/>
        </p:nvSpPr>
        <p:spPr bwMode="auto">
          <a:xfrm>
            <a:off x="26504" y="228600"/>
            <a:ext cx="254733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U.S. Ethnicities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2573839" y="16565"/>
            <a:ext cx="6553596" cy="4447707"/>
          </a:xfrm>
          <a:prstGeom prst="rect">
            <a:avLst/>
          </a:prstGeom>
        </p:spPr>
      </p:pic>
    </p:spTree>
    <p:extLst>
      <p:ext uri="{BB962C8B-B14F-4D97-AF65-F5344CB8AC3E}">
        <p14:creationId xmlns:p14="http://schemas.microsoft.com/office/powerpoint/2010/main" val="407927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530533"/>
            <a:ext cx="8839200" cy="803467"/>
          </a:xfrm>
          <a:blipFill dpi="0" rotWithShape="1">
            <a:blip r:embed="rId3"/>
            <a:srcRect/>
            <a:tile tx="0" ty="0" sx="100000" sy="100000" flip="none" algn="tl"/>
          </a:blipFill>
        </p:spPr>
        <p:txBody>
          <a:bodyPr/>
          <a:lstStyle/>
          <a:p>
            <a:r>
              <a:rPr lang="en-US" sz="2800" dirty="0" smtClean="0"/>
              <a:t>African Americans are clustered in the Southeast. </a:t>
            </a:r>
          </a:p>
        </p:txBody>
      </p:sp>
      <p:sp>
        <p:nvSpPr>
          <p:cNvPr id="9219" name="Title 1"/>
          <p:cNvSpPr txBox="1">
            <a:spLocks/>
          </p:cNvSpPr>
          <p:nvPr/>
        </p:nvSpPr>
        <p:spPr bwMode="auto">
          <a:xfrm>
            <a:off x="26504" y="228600"/>
            <a:ext cx="254733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U.S. Ethnicities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2510461" y="36443"/>
            <a:ext cx="6481139" cy="4398533"/>
          </a:xfrm>
          <a:prstGeom prst="rect">
            <a:avLst/>
          </a:prstGeom>
        </p:spPr>
      </p:pic>
    </p:spTree>
    <p:extLst>
      <p:ext uri="{BB962C8B-B14F-4D97-AF65-F5344CB8AC3E}">
        <p14:creationId xmlns:p14="http://schemas.microsoft.com/office/powerpoint/2010/main" val="416719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381000" y="228600"/>
            <a:ext cx="8534400" cy="640080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343400"/>
            <a:ext cx="8839200" cy="955867"/>
          </a:xfrm>
          <a:blipFill dpi="0" rotWithShape="1">
            <a:blip r:embed="rId3"/>
            <a:srcRect/>
            <a:tile tx="0" ty="0" sx="100000" sy="100000" flip="none" algn="tl"/>
          </a:blipFill>
        </p:spPr>
        <p:txBody>
          <a:bodyPr/>
          <a:lstStyle/>
          <a:p>
            <a:r>
              <a:rPr lang="en-US" sz="2800" dirty="0" smtClean="0"/>
              <a:t>Asian Americans are clustered in the West (including Hawaii) </a:t>
            </a:r>
          </a:p>
        </p:txBody>
      </p:sp>
      <p:sp>
        <p:nvSpPr>
          <p:cNvPr id="9219" name="Title 1"/>
          <p:cNvSpPr txBox="1">
            <a:spLocks/>
          </p:cNvSpPr>
          <p:nvPr/>
        </p:nvSpPr>
        <p:spPr bwMode="auto">
          <a:xfrm>
            <a:off x="26504" y="228600"/>
            <a:ext cx="254733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U.S. Ethnicities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165139" y="228600"/>
            <a:ext cx="5809896" cy="3935236"/>
          </a:xfrm>
          <a:prstGeom prst="rect">
            <a:avLst/>
          </a:prstGeom>
        </p:spPr>
      </p:pic>
    </p:spTree>
    <p:extLst>
      <p:ext uri="{BB962C8B-B14F-4D97-AF65-F5344CB8AC3E}">
        <p14:creationId xmlns:p14="http://schemas.microsoft.com/office/powerpoint/2010/main" val="2427679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6504" y="4304587"/>
            <a:ext cx="9081053" cy="955867"/>
          </a:xfrm>
          <a:blipFill dpi="0" rotWithShape="1">
            <a:blip r:embed="rId3"/>
            <a:srcRect/>
            <a:tile tx="0" ty="0" sx="100000" sy="100000" flip="none" algn="tl"/>
          </a:blipFill>
        </p:spPr>
        <p:txBody>
          <a:bodyPr/>
          <a:lstStyle/>
          <a:p>
            <a:r>
              <a:rPr lang="en-US" sz="2800" dirty="0" smtClean="0"/>
              <a:t>Native Americans are clustered in the southwest, north-central regions of the continental U.S., and Alaska.</a:t>
            </a:r>
          </a:p>
        </p:txBody>
      </p:sp>
      <p:sp>
        <p:nvSpPr>
          <p:cNvPr id="9219" name="Title 1"/>
          <p:cNvSpPr txBox="1">
            <a:spLocks/>
          </p:cNvSpPr>
          <p:nvPr/>
        </p:nvSpPr>
        <p:spPr bwMode="auto">
          <a:xfrm>
            <a:off x="26504" y="228600"/>
            <a:ext cx="254733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U.S. Ethnicities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072661" y="198783"/>
            <a:ext cx="6034896" cy="4087636"/>
          </a:xfrm>
          <a:prstGeom prst="rect">
            <a:avLst/>
          </a:prstGeom>
        </p:spPr>
      </p:pic>
    </p:spTree>
    <p:extLst>
      <p:ext uri="{BB962C8B-B14F-4D97-AF65-F5344CB8AC3E}">
        <p14:creationId xmlns:p14="http://schemas.microsoft.com/office/powerpoint/2010/main" val="2380679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78904" y="3124200"/>
            <a:ext cx="8965096" cy="2409825"/>
          </a:xfrm>
          <a:blipFill dpi="0" rotWithShape="1">
            <a:blip r:embed="rId3"/>
            <a:srcRect/>
            <a:tile tx="0" ty="0" sx="100000" sy="100000" flip="none" algn="tl"/>
          </a:blipFill>
        </p:spPr>
        <p:txBody>
          <a:bodyPr/>
          <a:lstStyle/>
          <a:p>
            <a:r>
              <a:rPr lang="en-US" sz="2800" dirty="0" smtClean="0"/>
              <a:t>Ethnic enclave - A </a:t>
            </a:r>
            <a:r>
              <a:rPr lang="en-US" sz="2800" dirty="0"/>
              <a:t>location with a high concentration of an ethnic group that is distinct from those in the surrounding </a:t>
            </a:r>
            <a:r>
              <a:rPr lang="en-US" sz="2800" dirty="0" smtClean="0"/>
              <a:t>area. </a:t>
            </a:r>
          </a:p>
          <a:p>
            <a:r>
              <a:rPr lang="en-US" sz="2800" dirty="0" smtClean="0"/>
              <a:t>Most </a:t>
            </a:r>
            <a:r>
              <a:rPr lang="en-US" sz="2800" dirty="0"/>
              <a:t>ethnic enclaves are neighborhoods in large cities. </a:t>
            </a:r>
            <a:endParaRPr lang="en-US" sz="2800" dirty="0" smtClean="0"/>
          </a:p>
          <a:p>
            <a:r>
              <a:rPr lang="en-US" sz="2800" dirty="0" smtClean="0"/>
              <a:t>Ethnic </a:t>
            </a:r>
            <a:r>
              <a:rPr lang="en-US" sz="2800" dirty="0"/>
              <a:t>enclaves generally form through migration. </a:t>
            </a:r>
            <a:endParaRPr lang="en-US" sz="2800" dirty="0" smtClean="0"/>
          </a:p>
        </p:txBody>
      </p:sp>
      <p:sp>
        <p:nvSpPr>
          <p:cNvPr id="9219" name="Title 1"/>
          <p:cNvSpPr txBox="1">
            <a:spLocks/>
          </p:cNvSpPr>
          <p:nvPr/>
        </p:nvSpPr>
        <p:spPr bwMode="auto">
          <a:xfrm>
            <a:off x="304800" y="381000"/>
            <a:ext cx="21345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 Enclaves</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2439337" y="232931"/>
            <a:ext cx="6552263" cy="2425338"/>
          </a:xfrm>
          <a:prstGeom prst="rect">
            <a:avLst/>
          </a:prstGeom>
        </p:spPr>
      </p:pic>
    </p:spTree>
    <p:extLst>
      <p:ext uri="{BB962C8B-B14F-4D97-AF65-F5344CB8AC3E}">
        <p14:creationId xmlns:p14="http://schemas.microsoft.com/office/powerpoint/2010/main" val="105077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3200400"/>
            <a:ext cx="8382000" cy="3200400"/>
          </a:xfrm>
          <a:blipFill dpi="0" rotWithShape="1">
            <a:blip r:embed="rId3"/>
            <a:srcRect/>
            <a:tile tx="0" ty="0" sx="100000" sy="100000" flip="none" algn="tl"/>
          </a:blipFill>
        </p:spPr>
        <p:txBody>
          <a:bodyPr/>
          <a:lstStyle/>
          <a:p>
            <a:r>
              <a:rPr lang="en-US" sz="2800" dirty="0" smtClean="0"/>
              <a:t>Cultural </a:t>
            </a:r>
            <a:r>
              <a:rPr lang="en-US" sz="2800" dirty="0"/>
              <a:t>features, such as language, religions, and art help define ethnicities and inform the places characteristic of these ethnicities. </a:t>
            </a:r>
            <a:endParaRPr lang="en-US" sz="2800" dirty="0" smtClean="0"/>
          </a:p>
          <a:p>
            <a:r>
              <a:rPr lang="en-US" sz="2800" dirty="0" smtClean="0"/>
              <a:t>The </a:t>
            </a:r>
            <a:r>
              <a:rPr lang="en-US" sz="2800" dirty="0"/>
              <a:t>geographic concept of chain migration is used to conceptualize the formation of ethnic enclaves, whereby new migrants are offered economic support that may not be as easily accessible as in other areas</a:t>
            </a:r>
            <a:r>
              <a:rPr lang="en-US" sz="2800" dirty="0" smtClean="0"/>
              <a:t>.</a:t>
            </a:r>
            <a:endParaRPr lang="en-US" sz="2800" dirty="0"/>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 Enclaves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876800" y="222802"/>
            <a:ext cx="3886200" cy="2914650"/>
          </a:xfrm>
          <a:prstGeom prst="rect">
            <a:avLst/>
          </a:prstGeom>
        </p:spPr>
      </p:pic>
    </p:spTree>
    <p:extLst>
      <p:ext uri="{BB962C8B-B14F-4D97-AF65-F5344CB8AC3E}">
        <p14:creationId xmlns:p14="http://schemas.microsoft.com/office/powerpoint/2010/main" val="743638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2667001"/>
            <a:ext cx="8382000" cy="2514600"/>
          </a:xfrm>
          <a:blipFill dpi="0" rotWithShape="1">
            <a:blip r:embed="rId3"/>
            <a:srcRect/>
            <a:tile tx="0" ty="0" sx="100000" sy="100000" flip="none" algn="tl"/>
          </a:blipFill>
        </p:spPr>
        <p:txBody>
          <a:bodyPr/>
          <a:lstStyle/>
          <a:p>
            <a:r>
              <a:rPr lang="en-US" sz="2800" dirty="0" smtClean="0"/>
              <a:t>The </a:t>
            </a:r>
            <a:r>
              <a:rPr lang="en-US" sz="2800" dirty="0"/>
              <a:t>clustering of ethnicities is notably apparent at the local, neighborhood scale. </a:t>
            </a:r>
            <a:endParaRPr lang="en-US" sz="2800" dirty="0" smtClean="0"/>
          </a:p>
          <a:p>
            <a:r>
              <a:rPr lang="en-US" sz="2800" dirty="0" smtClean="0"/>
              <a:t>In </a:t>
            </a:r>
            <a:r>
              <a:rPr lang="en-US" sz="2800" dirty="0"/>
              <a:t>major metropolises across the world, specific ethnicities primarily reside in distinct neighborhoods. </a:t>
            </a:r>
            <a:r>
              <a:rPr lang="en-US" sz="2800" dirty="0" smtClean="0"/>
              <a:t> </a:t>
            </a:r>
            <a:endParaRPr lang="en-US" sz="2800" dirty="0"/>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Urban Ethnic Enclaves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3810934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407504" y="4419600"/>
            <a:ext cx="8382000" cy="1647825"/>
          </a:xfrm>
          <a:blipFill dpi="0" rotWithShape="1">
            <a:blip r:embed="rId3"/>
            <a:srcRect/>
            <a:tile tx="0" ty="0" sx="100000" sy="100000" flip="none" algn="tl"/>
          </a:blipFill>
        </p:spPr>
        <p:txBody>
          <a:bodyPr/>
          <a:lstStyle/>
          <a:p>
            <a:r>
              <a:rPr lang="en-US" sz="2800" dirty="0" smtClean="0"/>
              <a:t>In </a:t>
            </a:r>
            <a:r>
              <a:rPr lang="en-US" sz="2800" dirty="0"/>
              <a:t>Paris, the </a:t>
            </a:r>
            <a:r>
              <a:rPr lang="en-US" sz="2800" dirty="0" err="1"/>
              <a:t>Goutte</a:t>
            </a:r>
            <a:r>
              <a:rPr lang="en-US" sz="2800" dirty="0"/>
              <a:t> d’Or neighborhood is emblematic of an ethnic enclave, with immigrants from former African colonies occupying the area. </a:t>
            </a:r>
            <a:endParaRPr lang="en-US" sz="2800" dirty="0" smtClean="0"/>
          </a:p>
        </p:txBody>
      </p:sp>
      <p:sp>
        <p:nvSpPr>
          <p:cNvPr id="9219" name="Title 1"/>
          <p:cNvSpPr txBox="1">
            <a:spLocks/>
          </p:cNvSpPr>
          <p:nvPr/>
        </p:nvSpPr>
        <p:spPr bwMode="auto">
          <a:xfrm>
            <a:off x="26504" y="228600"/>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Urban Ethnic Enclaves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3970724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792" y="4413821"/>
            <a:ext cx="9144792" cy="1800225"/>
          </a:xfrm>
          <a:blipFill dpi="0" rotWithShape="1">
            <a:blip r:embed="rId3"/>
            <a:srcRect/>
            <a:tile tx="0" ty="0" sx="100000" sy="100000" flip="none" algn="tl"/>
          </a:blipFill>
        </p:spPr>
        <p:txBody>
          <a:bodyPr/>
          <a:lstStyle/>
          <a:p>
            <a:r>
              <a:rPr lang="en-US" sz="2800" dirty="0" smtClean="0"/>
              <a:t>In </a:t>
            </a:r>
            <a:r>
              <a:rPr lang="en-US" sz="2800" dirty="0"/>
              <a:t>London, South Asia Indians have clustered in the west, Pakistanis and Bangladeshis have clustered in the northeast, African blacks in the east, and Caribbean blacks in the north and south</a:t>
            </a:r>
            <a:r>
              <a:rPr lang="en-US" sz="2800" dirty="0" smtClean="0"/>
              <a:t>.</a:t>
            </a:r>
          </a:p>
        </p:txBody>
      </p:sp>
      <p:sp>
        <p:nvSpPr>
          <p:cNvPr id="9219" name="Title 1"/>
          <p:cNvSpPr txBox="1">
            <a:spLocks/>
          </p:cNvSpPr>
          <p:nvPr/>
        </p:nvSpPr>
        <p:spPr bwMode="auto">
          <a:xfrm>
            <a:off x="13252" y="53181"/>
            <a:ext cx="5917096"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 Enclaves in London</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793" y="586581"/>
            <a:ext cx="9144793" cy="3651821"/>
          </a:xfrm>
          <a:prstGeom prst="rect">
            <a:avLst/>
          </a:prstGeom>
        </p:spPr>
      </p:pic>
    </p:spTree>
    <p:extLst>
      <p:ext uri="{BB962C8B-B14F-4D97-AF65-F5344CB8AC3E}">
        <p14:creationId xmlns:p14="http://schemas.microsoft.com/office/powerpoint/2010/main" val="3613938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85530" y="313905"/>
            <a:ext cx="4188916" cy="5229225"/>
          </a:xfrm>
          <a:blipFill dpi="0" rotWithShape="1">
            <a:blip r:embed="rId3"/>
            <a:srcRect/>
            <a:tile tx="0" ty="0" sx="100000" sy="100000" flip="none" algn="tl"/>
          </a:blipFill>
        </p:spPr>
        <p:txBody>
          <a:bodyPr/>
          <a:lstStyle/>
          <a:p>
            <a:r>
              <a:rPr lang="en-US" sz="2800" dirty="0" smtClean="0"/>
              <a:t>In </a:t>
            </a:r>
            <a:r>
              <a:rPr lang="en-US" sz="2800" dirty="0"/>
              <a:t>the United States, the City of Chicago is illustrative of the variety of ethnic enclaves that may be present in an urban area, with whites clustered on the North Side, African Americans on the South and West sides, and Hispanics on the Northwest and Southwest sides</a:t>
            </a:r>
            <a:r>
              <a:rPr lang="en-US" sz="2800" dirty="0" smtClean="0"/>
              <a:t>.</a:t>
            </a:r>
            <a:endParaRPr lang="en-US" sz="2800" dirty="0"/>
          </a:p>
        </p:txBody>
      </p:sp>
      <p:sp>
        <p:nvSpPr>
          <p:cNvPr id="9219" name="Title 1"/>
          <p:cNvSpPr txBox="1">
            <a:spLocks/>
          </p:cNvSpPr>
          <p:nvPr/>
        </p:nvSpPr>
        <p:spPr bwMode="auto">
          <a:xfrm>
            <a:off x="4894910" y="5678133"/>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Urban Ethnic Enclaves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622869" y="258418"/>
            <a:ext cx="4506482" cy="5399837"/>
          </a:xfrm>
          <a:prstGeom prst="rect">
            <a:avLst/>
          </a:prstGeom>
        </p:spPr>
      </p:pic>
    </p:spTree>
    <p:extLst>
      <p:ext uri="{BB962C8B-B14F-4D97-AF65-F5344CB8AC3E}">
        <p14:creationId xmlns:p14="http://schemas.microsoft.com/office/powerpoint/2010/main" val="3643196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0" y="3352801"/>
            <a:ext cx="9144000" cy="2819400"/>
          </a:xfrm>
          <a:blipFill dpi="0" rotWithShape="1">
            <a:blip r:embed="rId3"/>
            <a:srcRect/>
            <a:tile tx="0" ty="0" sx="100000" sy="100000" flip="none" algn="tl"/>
          </a:blipFill>
        </p:spPr>
        <p:txBody>
          <a:bodyPr/>
          <a:lstStyle/>
          <a:p>
            <a:r>
              <a:rPr lang="en-US" sz="2800" dirty="0" smtClean="0"/>
              <a:t>Areas </a:t>
            </a:r>
            <a:r>
              <a:rPr lang="en-US" sz="2800" dirty="0"/>
              <a:t>inhabited by ethnicities have shifted over time. </a:t>
            </a:r>
            <a:endParaRPr lang="en-US" sz="2800" dirty="0" smtClean="0"/>
          </a:p>
          <a:p>
            <a:r>
              <a:rPr lang="en-US" sz="2800" dirty="0" smtClean="0"/>
              <a:t>In </a:t>
            </a:r>
            <a:r>
              <a:rPr lang="en-US" sz="2800" dirty="0"/>
              <a:t>the early to mid-twentieth century, emigrants from Southern and Eastern Europe traveled to Midwestern U.S. cities to find work in the expanding industrial base. </a:t>
            </a:r>
            <a:endParaRPr lang="en-US" sz="2800" dirty="0" smtClean="0"/>
          </a:p>
          <a:p>
            <a:r>
              <a:rPr lang="en-US" sz="2800" dirty="0" smtClean="0"/>
              <a:t>Neighborhoods </a:t>
            </a:r>
            <a:r>
              <a:rPr lang="en-US" sz="2800" dirty="0"/>
              <a:t>took names based on the predominant ethnicity present in the </a:t>
            </a:r>
            <a:r>
              <a:rPr lang="en-US" sz="2800" dirty="0" smtClean="0"/>
              <a:t>area ex. </a:t>
            </a:r>
            <a:r>
              <a:rPr lang="en-US" sz="2800" dirty="0"/>
              <a:t>Chicago’s Ukrainian Village</a:t>
            </a:r>
            <a:r>
              <a:rPr lang="en-US" sz="2800" dirty="0" smtClean="0"/>
              <a:t>.</a:t>
            </a:r>
            <a:endParaRPr lang="en-US" sz="2800" dirty="0"/>
          </a:p>
        </p:txBody>
      </p:sp>
      <p:sp>
        <p:nvSpPr>
          <p:cNvPr id="9219" name="Title 1"/>
          <p:cNvSpPr txBox="1">
            <a:spLocks/>
          </p:cNvSpPr>
          <p:nvPr/>
        </p:nvSpPr>
        <p:spPr bwMode="auto">
          <a:xfrm>
            <a:off x="3505200" y="6172201"/>
            <a:ext cx="5638800" cy="47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b="1" dirty="0" smtClean="0"/>
              <a:t>Changing Urban Ethnic Enclaves </a:t>
            </a:r>
            <a:endParaRPr lang="en-US" altLang="en-US"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203752" y="56230"/>
            <a:ext cx="8736496" cy="3296571"/>
          </a:xfrm>
          <a:prstGeom prst="rect">
            <a:avLst/>
          </a:prstGeom>
        </p:spPr>
      </p:pic>
    </p:spTree>
    <p:extLst>
      <p:ext uri="{BB962C8B-B14F-4D97-AF65-F5344CB8AC3E}">
        <p14:creationId xmlns:p14="http://schemas.microsoft.com/office/powerpoint/2010/main" val="2908304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67145" y="574963"/>
            <a:ext cx="4800600" cy="4648200"/>
          </a:xfrm>
          <a:blipFill dpi="0" rotWithShape="1">
            <a:blip r:embed="rId3"/>
            <a:srcRect/>
            <a:tile tx="0" ty="0" sx="100000" sy="100000" flip="none" algn="tl"/>
          </a:blipFill>
        </p:spPr>
        <p:txBody>
          <a:bodyPr/>
          <a:lstStyle/>
          <a:p>
            <a:r>
              <a:rPr lang="en-US" sz="2800" dirty="0" smtClean="0"/>
              <a:t>By </a:t>
            </a:r>
            <a:r>
              <a:rPr lang="en-US" sz="2800" dirty="0"/>
              <a:t>the late twentieth century, many children and grandchildren of these immigrants moved from urban enclaves to suburbs, sometimes forming ethnoburbs. </a:t>
            </a:r>
            <a:endParaRPr lang="en-US" sz="2800" dirty="0" smtClean="0"/>
          </a:p>
          <a:p>
            <a:r>
              <a:rPr lang="en-US" sz="2800" dirty="0" smtClean="0"/>
              <a:t>An </a:t>
            </a:r>
            <a:r>
              <a:rPr lang="en-US" sz="2800" b="1" dirty="0"/>
              <a:t>ethnoburb</a:t>
            </a:r>
            <a:r>
              <a:rPr lang="en-US" sz="2800" dirty="0"/>
              <a:t> is a suburban area with a cluster of a specific ethnic population</a:t>
            </a:r>
            <a:r>
              <a:rPr lang="en-US" sz="2800" dirty="0" smtClean="0"/>
              <a:t>.</a:t>
            </a:r>
            <a:endParaRPr lang="en-US" sz="2800" dirty="0"/>
          </a:p>
        </p:txBody>
      </p:sp>
      <p:sp>
        <p:nvSpPr>
          <p:cNvPr id="9219" name="Title 1"/>
          <p:cNvSpPr txBox="1">
            <a:spLocks/>
          </p:cNvSpPr>
          <p:nvPr/>
        </p:nvSpPr>
        <p:spPr bwMode="auto">
          <a:xfrm>
            <a:off x="5167745" y="5590309"/>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Changing Urban Ethnic Enclaves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1855337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lstStyle/>
          <a:p>
            <a:pPr eaLnBrk="1" hangingPunct="1"/>
            <a:r>
              <a:rPr lang="en-US" altLang="en-US" dirty="0" smtClean="0">
                <a:latin typeface="Bookman Old Style" panose="02050604050505020204" pitchFamily="18" charset="0"/>
              </a:rPr>
              <a:t>Key Issue #1</a:t>
            </a:r>
          </a:p>
        </p:txBody>
      </p:sp>
      <p:sp>
        <p:nvSpPr>
          <p:cNvPr id="7171" name="Rectangle 3"/>
          <p:cNvSpPr>
            <a:spLocks noGrp="1" noChangeArrowheads="1"/>
          </p:cNvSpPr>
          <p:nvPr>
            <p:ph idx="1"/>
          </p:nvPr>
        </p:nvSpPr>
        <p:spPr>
          <a:xfrm>
            <a:off x="228600" y="914400"/>
            <a:ext cx="8763000" cy="4267200"/>
          </a:xfrm>
          <a:blipFill dpi="0" rotWithShape="1">
            <a:blip r:embed="rId3"/>
            <a:srcRect/>
            <a:tile tx="0" ty="0" sx="100000" sy="100000" flip="none" algn="tl"/>
          </a:blipFill>
        </p:spPr>
        <p:txBody>
          <a:bodyPr/>
          <a:lstStyle/>
          <a:p>
            <a:pPr marL="0" indent="0" algn="ctr" eaLnBrk="1" hangingPunct="1">
              <a:buNone/>
              <a:defRPr/>
            </a:pPr>
            <a:r>
              <a:rPr lang="en-US" sz="4000" b="1" dirty="0" smtClean="0"/>
              <a:t>Where </a:t>
            </a:r>
            <a:r>
              <a:rPr lang="en-US" sz="4000" b="1" dirty="0"/>
              <a:t>Are Ethnicities Distributed</a:t>
            </a:r>
            <a:r>
              <a:rPr lang="en-US" sz="4000" b="1" dirty="0" smtClean="0"/>
              <a:t>?</a:t>
            </a:r>
            <a:endParaRPr lang="en-US" altLang="en-US" sz="4000" dirty="0" smtClean="0">
              <a:latin typeface="Bookman Old Style" panose="02050604050505020204" pitchFamily="18" charset="0"/>
            </a:endParaRPr>
          </a:p>
          <a:p>
            <a:r>
              <a:rPr lang="en-US" sz="2000" b="1" dirty="0"/>
              <a:t>Learning Outcome 7.1.1:	</a:t>
            </a:r>
            <a:r>
              <a:rPr lang="en-US" sz="2000" dirty="0"/>
              <a:t>Introduce the principal ethnicities in the United </a:t>
            </a:r>
            <a:r>
              <a:rPr lang="en-US" sz="2000" dirty="0" smtClean="0"/>
              <a:t>				States</a:t>
            </a:r>
            <a:r>
              <a:rPr lang="en-US" sz="2000" dirty="0"/>
              <a:t>.</a:t>
            </a:r>
          </a:p>
          <a:p>
            <a:r>
              <a:rPr lang="en-US" sz="2000" b="1" dirty="0"/>
              <a:t>Learning Outcome 7.1.2:	</a:t>
            </a:r>
            <a:r>
              <a:rPr lang="en-US" sz="2000" dirty="0"/>
              <a:t>Clarify differences between ethnicity and race.</a:t>
            </a:r>
          </a:p>
          <a:p>
            <a:r>
              <a:rPr lang="en-US" sz="2000" b="1" dirty="0"/>
              <a:t>Learning Outcome 7.1.3:	</a:t>
            </a:r>
            <a:r>
              <a:rPr lang="en-US" sz="2000" dirty="0"/>
              <a:t>Describe the regional distribution of major U.S. </a:t>
            </a:r>
            <a:r>
              <a:rPr lang="en-US" sz="2000" dirty="0" smtClean="0"/>
              <a:t>				ethnicities</a:t>
            </a:r>
            <a:r>
              <a:rPr lang="en-US" sz="2000" dirty="0"/>
              <a:t>.</a:t>
            </a:r>
          </a:p>
          <a:p>
            <a:r>
              <a:rPr lang="en-US" sz="2000" b="1" dirty="0"/>
              <a:t>Learning Outcome 7.1.4:	</a:t>
            </a:r>
            <a:r>
              <a:rPr lang="en-US" sz="2000" dirty="0"/>
              <a:t>Describe the distribution of ethnicities within </a:t>
            </a:r>
            <a:r>
              <a:rPr lang="en-US" sz="2000" dirty="0" smtClean="0"/>
              <a:t>				urban </a:t>
            </a:r>
            <a:r>
              <a:rPr lang="en-US" sz="2000" dirty="0"/>
              <a:t>areas.</a:t>
            </a:r>
          </a:p>
          <a:p>
            <a:r>
              <a:rPr lang="en-US" sz="2000" b="1" dirty="0"/>
              <a:t>Learning Outcome 7.1.5:	</a:t>
            </a:r>
            <a:r>
              <a:rPr lang="en-US" sz="2000" dirty="0"/>
              <a:t>Describe the distribution of ethnicities within </a:t>
            </a:r>
            <a:r>
              <a:rPr lang="en-US" sz="2000" dirty="0" smtClean="0"/>
              <a:t>				urban </a:t>
            </a:r>
            <a:r>
              <a:rPr lang="en-US" sz="2000" dirty="0"/>
              <a:t>areas.</a:t>
            </a:r>
          </a:p>
        </p:txBody>
      </p:sp>
    </p:spTree>
    <p:extLst>
      <p:ext uri="{BB962C8B-B14F-4D97-AF65-F5344CB8AC3E}">
        <p14:creationId xmlns:p14="http://schemas.microsoft.com/office/powerpoint/2010/main" val="2981587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05199"/>
            <a:ext cx="8991600" cy="3095625"/>
          </a:xfrm>
          <a:blipFill dpi="0" rotWithShape="1">
            <a:blip r:embed="rId3"/>
            <a:srcRect/>
            <a:tile tx="0" ty="0" sx="100000" sy="100000" flip="none" algn="tl"/>
          </a:blipFill>
        </p:spPr>
        <p:txBody>
          <a:bodyPr/>
          <a:lstStyle/>
          <a:p>
            <a:r>
              <a:rPr lang="en-US" sz="2800" dirty="0"/>
              <a:t>S</a:t>
            </a:r>
            <a:r>
              <a:rPr lang="en-US" sz="2800" dirty="0" smtClean="0"/>
              <a:t>truggles characterizing </a:t>
            </a:r>
            <a:r>
              <a:rPr lang="en-US" sz="2800" dirty="0"/>
              <a:t>its population by race or ethnicity. </a:t>
            </a:r>
            <a:endParaRPr lang="en-US" sz="2800" dirty="0" smtClean="0"/>
          </a:p>
          <a:p>
            <a:r>
              <a:rPr lang="en-US" sz="2800" dirty="0" smtClean="0"/>
              <a:t>Brazil </a:t>
            </a:r>
            <a:r>
              <a:rPr lang="en-US" sz="2800" dirty="0"/>
              <a:t>is a “melting pot” like the United States, with the ancestors </a:t>
            </a:r>
            <a:r>
              <a:rPr lang="en-US" sz="2800" dirty="0" smtClean="0"/>
              <a:t>emigrating </a:t>
            </a:r>
            <a:r>
              <a:rPr lang="en-US" sz="2800" dirty="0"/>
              <a:t>from many places. </a:t>
            </a:r>
            <a:endParaRPr lang="en-US" sz="2800" dirty="0" smtClean="0"/>
          </a:p>
          <a:p>
            <a:r>
              <a:rPr lang="en-US" sz="2800" dirty="0" smtClean="0"/>
              <a:t>The </a:t>
            </a:r>
            <a:r>
              <a:rPr lang="en-US" sz="2800" dirty="0"/>
              <a:t>majority of immigrants came to Brazil from Portugal and West Africa, but European countries, Japan, Southwest Asia and others are also places of origin. </a:t>
            </a:r>
          </a:p>
        </p:txBody>
      </p:sp>
      <p:sp>
        <p:nvSpPr>
          <p:cNvPr id="9219" name="Title 1"/>
          <p:cNvSpPr txBox="1">
            <a:spLocks/>
          </p:cNvSpPr>
          <p:nvPr/>
        </p:nvSpPr>
        <p:spPr bwMode="auto">
          <a:xfrm>
            <a:off x="26504" y="2286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Ethnically Complex Brazil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2128071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1447800"/>
            <a:ext cx="4267200" cy="4465983"/>
          </a:xfrm>
          <a:blipFill dpi="0" rotWithShape="1">
            <a:blip r:embed="rId3"/>
            <a:srcRect/>
            <a:tile tx="0" ty="0" sx="100000" sy="100000" flip="none" algn="tl"/>
          </a:blipFill>
        </p:spPr>
        <p:txBody>
          <a:bodyPr/>
          <a:lstStyle/>
          <a:p>
            <a:r>
              <a:rPr lang="en-US" sz="2800" dirty="0" smtClean="0"/>
              <a:t>Brazil’s </a:t>
            </a:r>
            <a:r>
              <a:rPr lang="en-US" sz="2800" dirty="0"/>
              <a:t>census categorizes people based on skin </a:t>
            </a:r>
            <a:r>
              <a:rPr lang="en-US" sz="2800" dirty="0" smtClean="0"/>
              <a:t>color. Five </a:t>
            </a:r>
            <a:r>
              <a:rPr lang="en-US" sz="2800" dirty="0"/>
              <a:t>races are </a:t>
            </a:r>
            <a:r>
              <a:rPr lang="en-US" sz="2800" dirty="0" smtClean="0"/>
              <a:t>available: </a:t>
            </a:r>
          </a:p>
          <a:p>
            <a:r>
              <a:rPr lang="en-US" sz="2800" dirty="0" err="1" smtClean="0"/>
              <a:t>branco</a:t>
            </a:r>
            <a:r>
              <a:rPr lang="en-US" sz="2800" dirty="0" smtClean="0"/>
              <a:t> </a:t>
            </a:r>
            <a:r>
              <a:rPr lang="en-US" sz="2800" dirty="0"/>
              <a:t>(white</a:t>
            </a:r>
            <a:r>
              <a:rPr lang="en-US" sz="2800" dirty="0" smtClean="0"/>
              <a:t>)</a:t>
            </a:r>
          </a:p>
          <a:p>
            <a:r>
              <a:rPr lang="en-US" sz="2800" dirty="0" err="1" smtClean="0"/>
              <a:t>pardo</a:t>
            </a:r>
            <a:r>
              <a:rPr lang="en-US" sz="2800" dirty="0" smtClean="0"/>
              <a:t> </a:t>
            </a:r>
            <a:r>
              <a:rPr lang="en-US" sz="2800" dirty="0"/>
              <a:t>(brown</a:t>
            </a:r>
            <a:r>
              <a:rPr lang="en-US" sz="2800" dirty="0" smtClean="0"/>
              <a:t>)</a:t>
            </a:r>
          </a:p>
          <a:p>
            <a:r>
              <a:rPr lang="en-US" sz="2800" dirty="0" err="1" smtClean="0"/>
              <a:t>preto</a:t>
            </a:r>
            <a:r>
              <a:rPr lang="en-US" sz="2800" dirty="0" smtClean="0"/>
              <a:t> </a:t>
            </a:r>
            <a:r>
              <a:rPr lang="en-US" sz="2800" dirty="0"/>
              <a:t>(black</a:t>
            </a:r>
            <a:r>
              <a:rPr lang="en-US" sz="2800" dirty="0" smtClean="0"/>
              <a:t>) </a:t>
            </a:r>
          </a:p>
          <a:p>
            <a:r>
              <a:rPr lang="en-US" sz="2800" dirty="0" err="1" smtClean="0"/>
              <a:t>amarelo</a:t>
            </a:r>
            <a:r>
              <a:rPr lang="en-US" sz="2800" dirty="0" smtClean="0"/>
              <a:t> </a:t>
            </a:r>
            <a:r>
              <a:rPr lang="en-US" sz="2800" dirty="0"/>
              <a:t>(yellow</a:t>
            </a:r>
            <a:r>
              <a:rPr lang="en-US" sz="2800" dirty="0" smtClean="0"/>
              <a:t>)</a:t>
            </a:r>
          </a:p>
          <a:p>
            <a:r>
              <a:rPr lang="en-US" sz="2800" dirty="0" smtClean="0"/>
              <a:t>indigenous</a:t>
            </a:r>
            <a:r>
              <a:rPr lang="en-US" sz="2800" dirty="0"/>
              <a:t>. </a:t>
            </a:r>
            <a:endParaRPr lang="en-US" sz="2800" dirty="0" smtClean="0"/>
          </a:p>
        </p:txBody>
      </p:sp>
      <p:sp>
        <p:nvSpPr>
          <p:cNvPr id="9219" name="Title 1"/>
          <p:cNvSpPr txBox="1">
            <a:spLocks/>
          </p:cNvSpPr>
          <p:nvPr/>
        </p:nvSpPr>
        <p:spPr bwMode="auto">
          <a:xfrm>
            <a:off x="26504" y="2286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Brazil’s Races and Ethnicities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801014" y="1447800"/>
            <a:ext cx="4326421" cy="4465983"/>
          </a:xfrm>
          <a:prstGeom prst="rect">
            <a:avLst/>
          </a:prstGeom>
        </p:spPr>
      </p:pic>
    </p:spTree>
    <p:extLst>
      <p:ext uri="{BB962C8B-B14F-4D97-AF65-F5344CB8AC3E}">
        <p14:creationId xmlns:p14="http://schemas.microsoft.com/office/powerpoint/2010/main" val="1733810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4191000"/>
            <a:ext cx="8382000" cy="2409825"/>
          </a:xfrm>
          <a:blipFill dpi="0" rotWithShape="1">
            <a:blip r:embed="rId3"/>
            <a:srcRect/>
            <a:tile tx="0" ty="0" sx="100000" sy="100000" flip="none" algn="tl"/>
          </a:blipFill>
        </p:spPr>
        <p:txBody>
          <a:bodyPr/>
          <a:lstStyle/>
          <a:p>
            <a:r>
              <a:rPr lang="en-US" sz="2800" dirty="0" smtClean="0"/>
              <a:t>More </a:t>
            </a:r>
            <a:r>
              <a:rPr lang="en-US" sz="2800" dirty="0"/>
              <a:t>than 90 percent of the country’s population are </a:t>
            </a:r>
            <a:r>
              <a:rPr lang="en-US" sz="2800" dirty="0" err="1"/>
              <a:t>brancos</a:t>
            </a:r>
            <a:r>
              <a:rPr lang="en-US" sz="2800" dirty="0"/>
              <a:t> and </a:t>
            </a:r>
            <a:r>
              <a:rPr lang="en-US" sz="2800" dirty="0" err="1"/>
              <a:t>pardos</a:t>
            </a:r>
            <a:r>
              <a:rPr lang="en-US" sz="2800" dirty="0"/>
              <a:t>. </a:t>
            </a:r>
            <a:endParaRPr lang="en-US" sz="2800" dirty="0" smtClean="0"/>
          </a:p>
          <a:p>
            <a:r>
              <a:rPr lang="en-US" sz="2800" dirty="0" smtClean="0"/>
              <a:t>Many </a:t>
            </a:r>
            <a:r>
              <a:rPr lang="en-US" sz="2800" dirty="0"/>
              <a:t>Brazilians, however, do not self-identify using this classification </a:t>
            </a:r>
            <a:r>
              <a:rPr lang="en-US" sz="2800" dirty="0" smtClean="0"/>
              <a:t>scheme -most </a:t>
            </a:r>
            <a:r>
              <a:rPr lang="en-US" sz="2800" dirty="0"/>
              <a:t>Brazilians have a mixed of backgrounds</a:t>
            </a:r>
            <a:r>
              <a:rPr lang="en-US" sz="2800" dirty="0" smtClean="0"/>
              <a:t>.</a:t>
            </a:r>
            <a:endParaRPr lang="en-US" sz="2800" dirty="0"/>
          </a:p>
        </p:txBody>
      </p:sp>
      <p:sp>
        <p:nvSpPr>
          <p:cNvPr id="9219" name="Title 1"/>
          <p:cNvSpPr txBox="1">
            <a:spLocks/>
          </p:cNvSpPr>
          <p:nvPr/>
        </p:nvSpPr>
        <p:spPr bwMode="auto">
          <a:xfrm>
            <a:off x="26504" y="2286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Brazil’s Races and Ethnicities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191000" y="135679"/>
            <a:ext cx="4434632" cy="4078512"/>
          </a:xfrm>
          <a:prstGeom prst="rect">
            <a:avLst/>
          </a:prstGeom>
        </p:spPr>
      </p:pic>
    </p:spTree>
    <p:extLst>
      <p:ext uri="{BB962C8B-B14F-4D97-AF65-F5344CB8AC3E}">
        <p14:creationId xmlns:p14="http://schemas.microsoft.com/office/powerpoint/2010/main" val="1728612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6504" y="381000"/>
            <a:ext cx="4316896" cy="6219825"/>
          </a:xfrm>
          <a:blipFill dpi="0" rotWithShape="1">
            <a:blip r:embed="rId3"/>
            <a:srcRect/>
            <a:tile tx="0" ty="0" sx="100000" sy="100000" flip="none" algn="tl"/>
          </a:blipFill>
        </p:spPr>
        <p:txBody>
          <a:bodyPr/>
          <a:lstStyle/>
          <a:p>
            <a:r>
              <a:rPr lang="en-US" sz="2800" dirty="0" smtClean="0"/>
              <a:t>Distinct </a:t>
            </a:r>
            <a:r>
              <a:rPr lang="en-US" sz="2800" dirty="0"/>
              <a:t>regional variation can be seen in the distribution of races in Brazil. </a:t>
            </a:r>
            <a:endParaRPr lang="en-US" sz="2800" dirty="0" smtClean="0"/>
          </a:p>
          <a:p>
            <a:r>
              <a:rPr lang="en-US" sz="2800" dirty="0" smtClean="0"/>
              <a:t>Whites clustered </a:t>
            </a:r>
            <a:r>
              <a:rPr lang="en-US" sz="2800" dirty="0"/>
              <a:t>in the south. </a:t>
            </a:r>
            <a:endParaRPr lang="en-US" sz="2800" dirty="0" smtClean="0"/>
          </a:p>
          <a:p>
            <a:r>
              <a:rPr lang="en-US" sz="2800" dirty="0" smtClean="0"/>
              <a:t>In </a:t>
            </a:r>
            <a:r>
              <a:rPr lang="en-US" sz="2800" dirty="0"/>
              <a:t>Brazil’s interior </a:t>
            </a:r>
            <a:r>
              <a:rPr lang="en-US" sz="2800" dirty="0" smtClean="0"/>
              <a:t>north (Amazon) indigenous </a:t>
            </a:r>
            <a:r>
              <a:rPr lang="en-US" sz="2800" dirty="0"/>
              <a:t>people </a:t>
            </a:r>
            <a:r>
              <a:rPr lang="en-US" sz="2800" dirty="0" smtClean="0"/>
              <a:t>categorized </a:t>
            </a:r>
            <a:r>
              <a:rPr lang="en-US" sz="2800" dirty="0"/>
              <a:t>by the Brazilian census as brown. </a:t>
            </a:r>
            <a:endParaRPr lang="en-US" sz="2800" dirty="0" smtClean="0"/>
          </a:p>
          <a:p>
            <a:r>
              <a:rPr lang="en-US" sz="2800" dirty="0" smtClean="0"/>
              <a:t>The </a:t>
            </a:r>
            <a:r>
              <a:rPr lang="en-US" sz="2800" dirty="0"/>
              <a:t>largest number of Blacks </a:t>
            </a:r>
            <a:r>
              <a:rPr lang="en-US" sz="2800" dirty="0" smtClean="0"/>
              <a:t>(forced by slave trade) </a:t>
            </a:r>
            <a:r>
              <a:rPr lang="en-US" sz="2800" dirty="0"/>
              <a:t>inhabit the northeast. </a:t>
            </a:r>
            <a:endParaRPr lang="en-US" sz="2800" dirty="0" smtClean="0"/>
          </a:p>
        </p:txBody>
      </p:sp>
      <p:sp>
        <p:nvSpPr>
          <p:cNvPr id="9219" name="Title 1"/>
          <p:cNvSpPr txBox="1">
            <a:spLocks/>
          </p:cNvSpPr>
          <p:nvPr/>
        </p:nvSpPr>
        <p:spPr bwMode="auto">
          <a:xfrm>
            <a:off x="4969565" y="5610225"/>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Clustering of Races in Brazil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412928" y="380999"/>
            <a:ext cx="4731072" cy="4748529"/>
          </a:xfrm>
          <a:prstGeom prst="rect">
            <a:avLst/>
          </a:prstGeom>
        </p:spPr>
      </p:pic>
    </p:spTree>
    <p:extLst>
      <p:ext uri="{BB962C8B-B14F-4D97-AF65-F5344CB8AC3E}">
        <p14:creationId xmlns:p14="http://schemas.microsoft.com/office/powerpoint/2010/main" val="2443599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57201"/>
            <a:ext cx="3810000" cy="4876800"/>
          </a:xfrm>
          <a:blipFill dpi="0" rotWithShape="1">
            <a:blip r:embed="rId3"/>
            <a:srcRect/>
            <a:tile tx="0" ty="0" sx="100000" sy="100000" flip="none" algn="tl"/>
          </a:blipFill>
        </p:spPr>
        <p:txBody>
          <a:bodyPr/>
          <a:lstStyle/>
          <a:p>
            <a:r>
              <a:rPr lang="en-US" sz="2800" dirty="0" smtClean="0"/>
              <a:t>Africans slaves brought by Dutch in </a:t>
            </a:r>
            <a:r>
              <a:rPr lang="en-US" sz="2800" dirty="0"/>
              <a:t>the seventeenth </a:t>
            </a:r>
            <a:r>
              <a:rPr lang="en-US" sz="2800" dirty="0" smtClean="0"/>
              <a:t>century. </a:t>
            </a:r>
          </a:p>
          <a:p>
            <a:r>
              <a:rPr lang="en-US" sz="2800" dirty="0" smtClean="0"/>
              <a:t>Indentured </a:t>
            </a:r>
            <a:r>
              <a:rPr lang="en-US" sz="2800" dirty="0"/>
              <a:t>servants brought to the country from India </a:t>
            </a:r>
            <a:r>
              <a:rPr lang="en-US" sz="2800" dirty="0" smtClean="0"/>
              <a:t>by British. </a:t>
            </a:r>
          </a:p>
          <a:p>
            <a:r>
              <a:rPr lang="en-US" sz="2800" dirty="0" smtClean="0"/>
              <a:t>Amerindian - indigenous descent. </a:t>
            </a:r>
            <a:endParaRPr lang="en-US" sz="2800" dirty="0"/>
          </a:p>
        </p:txBody>
      </p:sp>
      <p:sp>
        <p:nvSpPr>
          <p:cNvPr id="9219" name="Title 1"/>
          <p:cNvSpPr txBox="1">
            <a:spLocks/>
          </p:cNvSpPr>
          <p:nvPr/>
        </p:nvSpPr>
        <p:spPr bwMode="auto">
          <a:xfrm>
            <a:off x="4646104" y="5334000"/>
            <a:ext cx="4371561" cy="6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Distribution of Ethnicities in Guyana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166201" y="447261"/>
            <a:ext cx="4851464" cy="4581939"/>
          </a:xfrm>
          <a:prstGeom prst="rect">
            <a:avLst/>
          </a:prstGeom>
        </p:spPr>
      </p:pic>
    </p:spTree>
    <p:extLst>
      <p:ext uri="{BB962C8B-B14F-4D97-AF65-F5344CB8AC3E}">
        <p14:creationId xmlns:p14="http://schemas.microsoft.com/office/powerpoint/2010/main" val="578092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362200"/>
            <a:ext cx="8610600" cy="4267200"/>
          </a:xfrm>
          <a:blipFill dpi="0" rotWithShape="1">
            <a:blip r:embed="rId3"/>
            <a:srcRect/>
            <a:tile tx="0" ty="0" sx="100000" sy="100000" flip="none" algn="tl"/>
          </a:blipFill>
        </p:spPr>
        <p:txBody>
          <a:bodyPr/>
          <a:lstStyle/>
          <a:p>
            <a:r>
              <a:rPr lang="en-US" sz="2800" b="1" dirty="0" smtClean="0"/>
              <a:t>Ethnicity </a:t>
            </a:r>
            <a:r>
              <a:rPr lang="en-US" sz="2800" dirty="0"/>
              <a:t>is identity with a group of people who share cultural traditions of a particular homeland or hearth. </a:t>
            </a:r>
            <a:endParaRPr lang="en-US" sz="2800" dirty="0" smtClean="0"/>
          </a:p>
          <a:p>
            <a:r>
              <a:rPr lang="en-US" sz="2800" dirty="0" smtClean="0"/>
              <a:t>Ethnicity </a:t>
            </a:r>
            <a:r>
              <a:rPr lang="en-US" sz="2800" dirty="0"/>
              <a:t>is often confused with </a:t>
            </a:r>
            <a:r>
              <a:rPr lang="en-US" sz="2800" b="1" dirty="0"/>
              <a:t>race</a:t>
            </a:r>
            <a:r>
              <a:rPr lang="en-US" sz="2800" dirty="0"/>
              <a:t>, which is identity with a group who are perceived to share a physiological trait, such as skin color. </a:t>
            </a:r>
            <a:endParaRPr lang="en-US" sz="2800" dirty="0" smtClean="0"/>
          </a:p>
          <a:p>
            <a:r>
              <a:rPr lang="en-US" sz="2800" dirty="0" smtClean="0"/>
              <a:t>The </a:t>
            </a:r>
            <a:r>
              <a:rPr lang="en-US" sz="2800" dirty="0"/>
              <a:t>traits that characterize race are </a:t>
            </a:r>
            <a:r>
              <a:rPr lang="en-US" sz="2800" dirty="0" smtClean="0"/>
              <a:t>transmitted </a:t>
            </a:r>
            <a:r>
              <a:rPr lang="en-US" sz="2800" dirty="0"/>
              <a:t>genetically from parents to children. </a:t>
            </a:r>
            <a:endParaRPr lang="en-US" sz="2800" dirty="0" smtClean="0"/>
          </a:p>
          <a:p>
            <a:r>
              <a:rPr lang="en-US" sz="2800" b="1" dirty="0" smtClean="0"/>
              <a:t>Nationality </a:t>
            </a:r>
            <a:r>
              <a:rPr lang="en-US" sz="2800" dirty="0"/>
              <a:t>is identity with a group of people who share legal attachment to a particular country</a:t>
            </a:r>
            <a:r>
              <a:rPr lang="en-US" sz="2800" dirty="0" smtClean="0"/>
              <a:t>.</a:t>
            </a:r>
            <a:endParaRPr lang="en-US" sz="2800" dirty="0"/>
          </a:p>
        </p:txBody>
      </p:sp>
      <p:sp>
        <p:nvSpPr>
          <p:cNvPr id="9219" name="Title 1"/>
          <p:cNvSpPr txBox="1">
            <a:spLocks/>
          </p:cNvSpPr>
          <p:nvPr/>
        </p:nvSpPr>
        <p:spPr bwMode="auto">
          <a:xfrm>
            <a:off x="152400" y="274638"/>
            <a:ext cx="2438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smtClean="0">
                <a:latin typeface="Bookman Old Style" panose="02050604050505020204" pitchFamily="18" charset="0"/>
              </a:rPr>
              <a:t>Ethnicity</a:t>
            </a:r>
            <a:endParaRPr lang="en-US" altLang="en-US" sz="3600" b="1" dirty="0">
              <a:latin typeface="Bookman Old Style" panose="02050604050505020204" pitchFamily="18" charset="0"/>
            </a:endParaRPr>
          </a:p>
        </p:txBody>
      </p:sp>
      <p:pic>
        <p:nvPicPr>
          <p:cNvPr id="8" name="Picture 7"/>
          <p:cNvPicPr>
            <a:picLocks noChangeAspect="1"/>
          </p:cNvPicPr>
          <p:nvPr/>
        </p:nvPicPr>
        <p:blipFill>
          <a:blip r:embed="rId4"/>
          <a:stretch>
            <a:fillRect/>
          </a:stretch>
        </p:blipFill>
        <p:spPr>
          <a:xfrm>
            <a:off x="5334000" y="9939"/>
            <a:ext cx="3124200" cy="23431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1828800"/>
            <a:ext cx="8382000" cy="4924425"/>
          </a:xfrm>
          <a:blipFill dpi="0" rotWithShape="1">
            <a:blip r:embed="rId3"/>
            <a:srcRect/>
            <a:tile tx="0" ty="0" sx="100000" sy="100000" flip="none" algn="tl"/>
          </a:blipFill>
        </p:spPr>
        <p:txBody>
          <a:bodyPr/>
          <a:lstStyle/>
          <a:p>
            <a:r>
              <a:rPr lang="en-US" sz="2800" dirty="0" smtClean="0"/>
              <a:t>Ethnicity </a:t>
            </a:r>
            <a:r>
              <a:rPr lang="en-US" sz="2800" dirty="0"/>
              <a:t>may be complex</a:t>
            </a:r>
            <a:r>
              <a:rPr lang="en-US" sz="2800" dirty="0" smtClean="0"/>
              <a:t>:</a:t>
            </a:r>
          </a:p>
          <a:p>
            <a:r>
              <a:rPr lang="en-US" sz="2800" dirty="0" smtClean="0"/>
              <a:t>The </a:t>
            </a:r>
            <a:r>
              <a:rPr lang="en-US" sz="2800" dirty="0"/>
              <a:t>significance of ethnic diversity is controversial in the United States:</a:t>
            </a:r>
          </a:p>
          <a:p>
            <a:pPr lvl="0"/>
            <a:r>
              <a:rPr lang="en-US" sz="2800" dirty="0"/>
              <a:t>To what extent does discrimination persist against minority ethnicities, especially African Americans and Hispanics? </a:t>
            </a:r>
          </a:p>
          <a:p>
            <a:pPr lvl="0"/>
            <a:r>
              <a:rPr lang="en-US" sz="2800" dirty="0"/>
              <a:t>Should preferences be given to minority ethnicities to correct past patterns of discrimination? </a:t>
            </a:r>
          </a:p>
          <a:p>
            <a:pPr lvl="0"/>
            <a:r>
              <a:rPr lang="en-US" sz="2800" dirty="0"/>
              <a:t>To what extent should the distinct cultural identity of ethnicities be encouraged or protected</a:t>
            </a:r>
            <a:r>
              <a:rPr lang="en-US" sz="2800" dirty="0" smtClean="0"/>
              <a:t>?</a:t>
            </a:r>
            <a:endParaRPr lang="en-US" sz="2800" dirty="0"/>
          </a:p>
        </p:txBody>
      </p:sp>
      <p:sp>
        <p:nvSpPr>
          <p:cNvPr id="9219" name="Title 1"/>
          <p:cNvSpPr txBox="1">
            <a:spLocks/>
          </p:cNvSpPr>
          <p:nvPr/>
        </p:nvSpPr>
        <p:spPr bwMode="auto">
          <a:xfrm>
            <a:off x="152400" y="274638"/>
            <a:ext cx="2438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Introducing Ethnicities</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1534476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457200" y="2362200"/>
            <a:ext cx="8382000" cy="4267200"/>
          </a:xfrm>
          <a:blipFill dpi="0" rotWithShape="1">
            <a:blip r:embed="rId3"/>
            <a:srcRect/>
            <a:tile tx="0" ty="0" sx="100000" sy="100000" flip="none" algn="tl"/>
          </a:blipFill>
        </p:spPr>
        <p:txBody>
          <a:bodyPr/>
          <a:lstStyle/>
          <a:p>
            <a:r>
              <a:rPr lang="en-US" sz="2800" dirty="0" smtClean="0"/>
              <a:t>Ethnicity </a:t>
            </a:r>
            <a:r>
              <a:rPr lang="en-US" sz="2800" dirty="0"/>
              <a:t>is especially of interest to geographers due to its position as an anchor for the preservation of local diversity in the face of globalization trends in culture and economy. </a:t>
            </a:r>
            <a:endParaRPr lang="en-US" sz="2800" dirty="0" smtClean="0"/>
          </a:p>
          <a:p>
            <a:r>
              <a:rPr lang="en-US" sz="2800" dirty="0" smtClean="0"/>
              <a:t>While </a:t>
            </a:r>
            <a:r>
              <a:rPr lang="en-US" sz="2800" dirty="0"/>
              <a:t>language and religion are expanding globalizing forces, ethnicity is not attempting to achieve global dominance. </a:t>
            </a:r>
            <a:endParaRPr lang="en-US" sz="2800" dirty="0" smtClean="0"/>
          </a:p>
          <a:p>
            <a:r>
              <a:rPr lang="en-US" sz="2800" dirty="0" smtClean="0"/>
              <a:t>Despite </a:t>
            </a:r>
            <a:r>
              <a:rPr lang="en-US" sz="2800" dirty="0"/>
              <a:t>this, ethnicities compete with one another to control particular places</a:t>
            </a:r>
            <a:r>
              <a:rPr lang="en-US" sz="2800" dirty="0" smtClean="0"/>
              <a:t>.</a:t>
            </a:r>
            <a:endParaRPr lang="en-US" sz="2800" dirty="0"/>
          </a:p>
        </p:txBody>
      </p:sp>
      <p:sp>
        <p:nvSpPr>
          <p:cNvPr id="9219" name="Title 1"/>
          <p:cNvSpPr txBox="1">
            <a:spLocks/>
          </p:cNvSpPr>
          <p:nvPr/>
        </p:nvSpPr>
        <p:spPr bwMode="auto">
          <a:xfrm>
            <a:off x="152400" y="274638"/>
            <a:ext cx="2438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smtClean="0"/>
              <a:t>Introducing Ethnicities</a:t>
            </a:r>
            <a:endParaRPr lang="en-US" altLang="en-US" sz="3600" b="1">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5334000" y="274637"/>
            <a:ext cx="3505200" cy="1944821"/>
          </a:xfrm>
          <a:prstGeom prst="rect">
            <a:avLst/>
          </a:prstGeom>
        </p:spPr>
      </p:pic>
    </p:spTree>
    <p:extLst>
      <p:ext uri="{BB962C8B-B14F-4D97-AF65-F5344CB8AC3E}">
        <p14:creationId xmlns:p14="http://schemas.microsoft.com/office/powerpoint/2010/main" val="1648390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38538" y="4495800"/>
            <a:ext cx="8758427" cy="2105025"/>
          </a:xfrm>
          <a:blipFill dpi="0" rotWithShape="1">
            <a:blip r:embed="rId3"/>
            <a:srcRect/>
            <a:tile tx="0" ty="0" sx="100000" sy="100000" flip="none" algn="tl"/>
          </a:blipFill>
        </p:spPr>
        <p:txBody>
          <a:bodyPr/>
          <a:lstStyle/>
          <a:p>
            <a:r>
              <a:rPr lang="en-US" sz="2800" dirty="0" smtClean="0"/>
              <a:t>The </a:t>
            </a:r>
            <a:r>
              <a:rPr lang="en-US" sz="2800" dirty="0"/>
              <a:t>three </a:t>
            </a:r>
            <a:r>
              <a:rPr lang="en-US" sz="2800" dirty="0" smtClean="0"/>
              <a:t>largest ethnicities- </a:t>
            </a:r>
          </a:p>
          <a:p>
            <a:r>
              <a:rPr lang="en-US" sz="2800" dirty="0" smtClean="0"/>
              <a:t>Hispanic </a:t>
            </a:r>
            <a:r>
              <a:rPr lang="en-US" sz="2800" dirty="0"/>
              <a:t>Americans comprise 17 </a:t>
            </a:r>
            <a:r>
              <a:rPr lang="en-US" sz="2800" dirty="0" smtClean="0"/>
              <a:t>% </a:t>
            </a:r>
          </a:p>
          <a:p>
            <a:r>
              <a:rPr lang="en-US" sz="2800" dirty="0" smtClean="0"/>
              <a:t>African </a:t>
            </a:r>
            <a:r>
              <a:rPr lang="en-US" sz="2800" dirty="0"/>
              <a:t>Americans </a:t>
            </a:r>
            <a:r>
              <a:rPr lang="en-US" sz="2800" dirty="0" smtClean="0"/>
              <a:t>12 %</a:t>
            </a:r>
          </a:p>
          <a:p>
            <a:r>
              <a:rPr lang="en-US" sz="2800" dirty="0" smtClean="0">
                <a:solidFill>
                  <a:prstClr val="black"/>
                </a:solidFill>
              </a:rPr>
              <a:t>Asian </a:t>
            </a:r>
            <a:r>
              <a:rPr lang="en-US" sz="2800" dirty="0">
                <a:solidFill>
                  <a:prstClr val="black"/>
                </a:solidFill>
              </a:rPr>
              <a:t>Americans </a:t>
            </a:r>
            <a:r>
              <a:rPr lang="en-US" sz="2800" dirty="0" smtClean="0"/>
              <a:t>5 %</a:t>
            </a:r>
            <a:endParaRPr lang="en-US" sz="2800" dirty="0"/>
          </a:p>
        </p:txBody>
      </p:sp>
      <p:sp>
        <p:nvSpPr>
          <p:cNvPr id="9219" name="Title 1"/>
          <p:cNvSpPr txBox="1">
            <a:spLocks/>
          </p:cNvSpPr>
          <p:nvPr/>
        </p:nvSpPr>
        <p:spPr bwMode="auto">
          <a:xfrm>
            <a:off x="152400" y="274638"/>
            <a:ext cx="22098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Ethnicities in the United States</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2590800" y="36443"/>
            <a:ext cx="6406166" cy="4317756"/>
          </a:xfrm>
          <a:prstGeom prst="rect">
            <a:avLst/>
          </a:prstGeom>
        </p:spPr>
      </p:pic>
    </p:spTree>
    <p:extLst>
      <p:ext uri="{BB962C8B-B14F-4D97-AF65-F5344CB8AC3E}">
        <p14:creationId xmlns:p14="http://schemas.microsoft.com/office/powerpoint/2010/main" val="1293643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81000" y="3987057"/>
            <a:ext cx="8610600" cy="2766168"/>
          </a:xfrm>
          <a:blipFill dpi="0" rotWithShape="1">
            <a:blip r:embed="rId3"/>
            <a:srcRect/>
            <a:tile tx="0" ty="0" sx="100000" sy="100000" flip="none" algn="tl"/>
          </a:blipFill>
        </p:spPr>
        <p:txBody>
          <a:bodyPr/>
          <a:lstStyle/>
          <a:p>
            <a:r>
              <a:rPr lang="en-US" sz="2800" dirty="0" smtClean="0"/>
              <a:t>A </a:t>
            </a:r>
            <a:r>
              <a:rPr lang="en-US" sz="2800" dirty="0"/>
              <a:t>Hispanic or Hispanic American is a person who has migrated to (or whose ancestors have migrated) to the United States from a Spanish-speaking country in Latin America. </a:t>
            </a:r>
            <a:endParaRPr lang="en-US" sz="2800" dirty="0" smtClean="0"/>
          </a:p>
          <a:p>
            <a:r>
              <a:rPr lang="en-US" sz="2800" dirty="0" smtClean="0"/>
              <a:t>The </a:t>
            </a:r>
            <a:r>
              <a:rPr lang="en-US" sz="2800" dirty="0"/>
              <a:t>terms Latino (for males) and Latina (for females) are used interchangeably with Hispanic. </a:t>
            </a:r>
            <a:endParaRPr lang="en-US" sz="2800" dirty="0" smtClean="0"/>
          </a:p>
        </p:txBody>
      </p:sp>
      <p:sp>
        <p:nvSpPr>
          <p:cNvPr id="9219" name="Title 1"/>
          <p:cNvSpPr txBox="1">
            <a:spLocks/>
          </p:cNvSpPr>
          <p:nvPr/>
        </p:nvSpPr>
        <p:spPr bwMode="auto">
          <a:xfrm>
            <a:off x="152400" y="274638"/>
            <a:ext cx="3886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Hispanic Americans</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354469" y="0"/>
            <a:ext cx="5789531" cy="3987057"/>
          </a:xfrm>
          <a:prstGeom prst="rect">
            <a:avLst/>
          </a:prstGeom>
        </p:spPr>
      </p:pic>
    </p:spTree>
    <p:extLst>
      <p:ext uri="{BB962C8B-B14F-4D97-AF65-F5344CB8AC3E}">
        <p14:creationId xmlns:p14="http://schemas.microsoft.com/office/powerpoint/2010/main" val="1986345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72278" y="3535119"/>
            <a:ext cx="8839200" cy="2333625"/>
          </a:xfrm>
          <a:blipFill dpi="0" rotWithShape="1">
            <a:blip r:embed="rId3"/>
            <a:srcRect/>
            <a:tile tx="0" ty="0" sx="100000" sy="100000" flip="none" algn="tl"/>
          </a:blipFill>
        </p:spPr>
        <p:txBody>
          <a:bodyPr/>
          <a:lstStyle/>
          <a:p>
            <a:r>
              <a:rPr lang="en-US" sz="2800" dirty="0" smtClean="0"/>
              <a:t>Most </a:t>
            </a:r>
            <a:r>
              <a:rPr lang="en-US" sz="2800" dirty="0"/>
              <a:t>Americans of Latin American descent prefer to identify with a more specific ethnicity or national origin. </a:t>
            </a:r>
            <a:endParaRPr lang="en-US" sz="2800" dirty="0" smtClean="0"/>
          </a:p>
          <a:p>
            <a:r>
              <a:rPr lang="en-US" sz="2800" dirty="0" smtClean="0"/>
              <a:t>Nearly two-thirds of Hispanic Americans come from Mexico, and one-quarter from the Caribbean islands.</a:t>
            </a:r>
          </a:p>
        </p:txBody>
      </p:sp>
      <p:sp>
        <p:nvSpPr>
          <p:cNvPr id="9219" name="Title 1"/>
          <p:cNvSpPr txBox="1">
            <a:spLocks/>
          </p:cNvSpPr>
          <p:nvPr/>
        </p:nvSpPr>
        <p:spPr bwMode="auto">
          <a:xfrm>
            <a:off x="152400" y="274638"/>
            <a:ext cx="28956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smtClean="0"/>
              <a:t>Hispanic Americans</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677478" y="274638"/>
            <a:ext cx="5334000" cy="3260481"/>
          </a:xfrm>
          <a:prstGeom prst="rect">
            <a:avLst/>
          </a:prstGeom>
        </p:spPr>
      </p:pic>
    </p:spTree>
    <p:extLst>
      <p:ext uri="{BB962C8B-B14F-4D97-AF65-F5344CB8AC3E}">
        <p14:creationId xmlns:p14="http://schemas.microsoft.com/office/powerpoint/2010/main" val="579724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43253</TotalTime>
  <Words>1441</Words>
  <Application>Microsoft Office PowerPoint</Application>
  <PresentationFormat>On-screen Show (4:3)</PresentationFormat>
  <Paragraphs>154</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Bookman Old Style</vt:lpstr>
      <vt:lpstr>Calibri</vt:lpstr>
      <vt:lpstr>Verdana</vt:lpstr>
      <vt:lpstr>Office Theme</vt:lpstr>
      <vt:lpstr>Chapter 7:  Key Issue 1 - Ethnicity –  </vt:lpstr>
      <vt:lpstr>PowerPoint Presentation</vt:lpstr>
      <vt:lpstr>Key Issue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Population</dc:title>
  <dc:creator>Carolyn Coulter</dc:creator>
  <cp:lastModifiedBy>Arriola, Tony</cp:lastModifiedBy>
  <cp:revision>401</cp:revision>
  <dcterms:created xsi:type="dcterms:W3CDTF">2012-01-31T20:23:10Z</dcterms:created>
  <dcterms:modified xsi:type="dcterms:W3CDTF">2017-01-12T19:50:26Z</dcterms:modified>
</cp:coreProperties>
</file>