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250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FE6115-BFC1-47F5-B446-B4015EA5834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8D2A3-2E7B-4628-849A-A646FC6BA71F}" type="slidenum">
              <a:rPr lang="en-US" smtClean="0"/>
              <a:t>‹#›</a:t>
            </a:fld>
            <a:endParaRPr lang="en-US"/>
          </a:p>
        </p:txBody>
      </p:sp>
    </p:spTree>
    <p:extLst>
      <p:ext uri="{BB962C8B-B14F-4D97-AF65-F5344CB8AC3E}">
        <p14:creationId xmlns:p14="http://schemas.microsoft.com/office/powerpoint/2010/main" val="1863720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FE6115-BFC1-47F5-B446-B4015EA5834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8D2A3-2E7B-4628-849A-A646FC6BA71F}" type="slidenum">
              <a:rPr lang="en-US" smtClean="0"/>
              <a:t>‹#›</a:t>
            </a:fld>
            <a:endParaRPr lang="en-US"/>
          </a:p>
        </p:txBody>
      </p:sp>
    </p:spTree>
    <p:extLst>
      <p:ext uri="{BB962C8B-B14F-4D97-AF65-F5344CB8AC3E}">
        <p14:creationId xmlns:p14="http://schemas.microsoft.com/office/powerpoint/2010/main" val="1225716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FE6115-BFC1-47F5-B446-B4015EA5834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8D2A3-2E7B-4628-849A-A646FC6BA71F}" type="slidenum">
              <a:rPr lang="en-US" smtClean="0"/>
              <a:t>‹#›</a:t>
            </a:fld>
            <a:endParaRPr lang="en-US"/>
          </a:p>
        </p:txBody>
      </p:sp>
    </p:spTree>
    <p:extLst>
      <p:ext uri="{BB962C8B-B14F-4D97-AF65-F5344CB8AC3E}">
        <p14:creationId xmlns:p14="http://schemas.microsoft.com/office/powerpoint/2010/main" val="1526414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FE6115-BFC1-47F5-B446-B4015EA5834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8D2A3-2E7B-4628-849A-A646FC6BA71F}" type="slidenum">
              <a:rPr lang="en-US" smtClean="0"/>
              <a:t>‹#›</a:t>
            </a:fld>
            <a:endParaRPr lang="en-US"/>
          </a:p>
        </p:txBody>
      </p:sp>
    </p:spTree>
    <p:extLst>
      <p:ext uri="{BB962C8B-B14F-4D97-AF65-F5344CB8AC3E}">
        <p14:creationId xmlns:p14="http://schemas.microsoft.com/office/powerpoint/2010/main" val="296858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FE6115-BFC1-47F5-B446-B4015EA5834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8D2A3-2E7B-4628-849A-A646FC6BA71F}" type="slidenum">
              <a:rPr lang="en-US" smtClean="0"/>
              <a:t>‹#›</a:t>
            </a:fld>
            <a:endParaRPr lang="en-US"/>
          </a:p>
        </p:txBody>
      </p:sp>
    </p:spTree>
    <p:extLst>
      <p:ext uri="{BB962C8B-B14F-4D97-AF65-F5344CB8AC3E}">
        <p14:creationId xmlns:p14="http://schemas.microsoft.com/office/powerpoint/2010/main" val="3268615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FE6115-BFC1-47F5-B446-B4015EA58343}"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58D2A3-2E7B-4628-849A-A646FC6BA71F}" type="slidenum">
              <a:rPr lang="en-US" smtClean="0"/>
              <a:t>‹#›</a:t>
            </a:fld>
            <a:endParaRPr lang="en-US"/>
          </a:p>
        </p:txBody>
      </p:sp>
    </p:spTree>
    <p:extLst>
      <p:ext uri="{BB962C8B-B14F-4D97-AF65-F5344CB8AC3E}">
        <p14:creationId xmlns:p14="http://schemas.microsoft.com/office/powerpoint/2010/main" val="4235881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E6115-BFC1-47F5-B446-B4015EA58343}"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58D2A3-2E7B-4628-849A-A646FC6BA71F}" type="slidenum">
              <a:rPr lang="en-US" smtClean="0"/>
              <a:t>‹#›</a:t>
            </a:fld>
            <a:endParaRPr lang="en-US"/>
          </a:p>
        </p:txBody>
      </p:sp>
    </p:spTree>
    <p:extLst>
      <p:ext uri="{BB962C8B-B14F-4D97-AF65-F5344CB8AC3E}">
        <p14:creationId xmlns:p14="http://schemas.microsoft.com/office/powerpoint/2010/main" val="1857150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FE6115-BFC1-47F5-B446-B4015EA58343}"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58D2A3-2E7B-4628-849A-A646FC6BA71F}" type="slidenum">
              <a:rPr lang="en-US" smtClean="0"/>
              <a:t>‹#›</a:t>
            </a:fld>
            <a:endParaRPr lang="en-US"/>
          </a:p>
        </p:txBody>
      </p:sp>
    </p:spTree>
    <p:extLst>
      <p:ext uri="{BB962C8B-B14F-4D97-AF65-F5344CB8AC3E}">
        <p14:creationId xmlns:p14="http://schemas.microsoft.com/office/powerpoint/2010/main" val="3970919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FE6115-BFC1-47F5-B446-B4015EA58343}"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58D2A3-2E7B-4628-849A-A646FC6BA71F}" type="slidenum">
              <a:rPr lang="en-US" smtClean="0"/>
              <a:t>‹#›</a:t>
            </a:fld>
            <a:endParaRPr lang="en-US"/>
          </a:p>
        </p:txBody>
      </p:sp>
    </p:spTree>
    <p:extLst>
      <p:ext uri="{BB962C8B-B14F-4D97-AF65-F5344CB8AC3E}">
        <p14:creationId xmlns:p14="http://schemas.microsoft.com/office/powerpoint/2010/main" val="1093988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FE6115-BFC1-47F5-B446-B4015EA58343}"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58D2A3-2E7B-4628-849A-A646FC6BA71F}" type="slidenum">
              <a:rPr lang="en-US" smtClean="0"/>
              <a:t>‹#›</a:t>
            </a:fld>
            <a:endParaRPr lang="en-US"/>
          </a:p>
        </p:txBody>
      </p:sp>
    </p:spTree>
    <p:extLst>
      <p:ext uri="{BB962C8B-B14F-4D97-AF65-F5344CB8AC3E}">
        <p14:creationId xmlns:p14="http://schemas.microsoft.com/office/powerpoint/2010/main" val="2557664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FE6115-BFC1-47F5-B446-B4015EA58343}"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58D2A3-2E7B-4628-849A-A646FC6BA71F}" type="slidenum">
              <a:rPr lang="en-US" smtClean="0"/>
              <a:t>‹#›</a:t>
            </a:fld>
            <a:endParaRPr lang="en-US"/>
          </a:p>
        </p:txBody>
      </p:sp>
    </p:spTree>
    <p:extLst>
      <p:ext uri="{BB962C8B-B14F-4D97-AF65-F5344CB8AC3E}">
        <p14:creationId xmlns:p14="http://schemas.microsoft.com/office/powerpoint/2010/main" val="43669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AFE6115-BFC1-47F5-B446-B4015EA58343}" type="datetimeFigureOut">
              <a:rPr lang="en-US" smtClean="0"/>
              <a:t>12/1/2015</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B58D2A3-2E7B-4628-849A-A646FC6BA71F}" type="slidenum">
              <a:rPr lang="en-US" smtClean="0"/>
              <a:t>‹#›</a:t>
            </a:fld>
            <a:endParaRPr lang="en-US"/>
          </a:p>
        </p:txBody>
      </p:sp>
    </p:spTree>
    <p:extLst>
      <p:ext uri="{BB962C8B-B14F-4D97-AF65-F5344CB8AC3E}">
        <p14:creationId xmlns:p14="http://schemas.microsoft.com/office/powerpoint/2010/main" val="1544687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1261884"/>
          </a:xfrm>
          <a:prstGeom prst="rect">
            <a:avLst/>
          </a:prstGeom>
          <a:noFill/>
        </p:spPr>
        <p:txBody>
          <a:bodyPr wrap="square" rtlCol="0">
            <a:spAutoFit/>
          </a:bodyPr>
          <a:lstStyle/>
          <a:p>
            <a:pPr algn="ctr"/>
            <a:r>
              <a:rPr lang="en-US" sz="1400" dirty="0" smtClean="0">
                <a:latin typeface="Garamond" panose="02020404030301010803" pitchFamily="18" charset="0"/>
              </a:rPr>
              <a:t>Imperialism Maps</a:t>
            </a:r>
          </a:p>
          <a:p>
            <a:pPr algn="ctr"/>
            <a:endParaRPr lang="en-US" sz="1400" dirty="0">
              <a:latin typeface="Garamond" panose="02020404030301010803" pitchFamily="18" charset="0"/>
            </a:endParaRPr>
          </a:p>
          <a:p>
            <a:r>
              <a:rPr lang="en-US" sz="1200" dirty="0" smtClean="0">
                <a:latin typeface="Garamond" panose="02020404030301010803" pitchFamily="18" charset="0"/>
              </a:rPr>
              <a:t>Directions: Using the list below, shade or color the maps to indicate which European nation controlled each African or Asian territory.  For cities on the Asia map, color a larger circle around the dot.  Then Answer the questions using the completed maps (complete sentences). This page does not go into your student interactive notebook.</a:t>
            </a:r>
            <a:endParaRPr lang="en-US" sz="1200" dirty="0">
              <a:latin typeface="Garamond" panose="02020404030301010803" pitchFamily="18" charset="0"/>
            </a:endParaRPr>
          </a:p>
        </p:txBody>
      </p:sp>
      <p:sp>
        <p:nvSpPr>
          <p:cNvPr id="5" name="TextBox 4"/>
          <p:cNvSpPr txBox="1"/>
          <p:nvPr/>
        </p:nvSpPr>
        <p:spPr>
          <a:xfrm>
            <a:off x="0" y="1261884"/>
            <a:ext cx="3429000" cy="7848302"/>
          </a:xfrm>
          <a:prstGeom prst="rect">
            <a:avLst/>
          </a:prstGeom>
          <a:noFill/>
        </p:spPr>
        <p:txBody>
          <a:bodyPr wrap="square" rtlCol="0">
            <a:spAutoFit/>
          </a:bodyPr>
          <a:lstStyle/>
          <a:p>
            <a:pPr algn="ctr"/>
            <a:r>
              <a:rPr lang="en-US" sz="1200" b="1" u="sng" dirty="0" smtClean="0">
                <a:latin typeface="Garamond" panose="02020404030301010803" pitchFamily="18" charset="0"/>
              </a:rPr>
              <a:t>Africa</a:t>
            </a:r>
          </a:p>
          <a:p>
            <a:r>
              <a:rPr lang="en-US" sz="1200" dirty="0" smtClean="0">
                <a:latin typeface="Garamond" panose="02020404030301010803" pitchFamily="18" charset="0"/>
              </a:rPr>
              <a:t>Belgian Congo (Belgium)</a:t>
            </a:r>
          </a:p>
          <a:p>
            <a:r>
              <a:rPr lang="en-US" sz="1200" dirty="0" smtClean="0">
                <a:latin typeface="Garamond" panose="02020404030301010803" pitchFamily="18" charset="0"/>
              </a:rPr>
              <a:t>Sierra Leone (Britain)</a:t>
            </a:r>
          </a:p>
          <a:p>
            <a:r>
              <a:rPr lang="en-US" sz="1200" dirty="0" smtClean="0">
                <a:latin typeface="Garamond" panose="02020404030301010803" pitchFamily="18" charset="0"/>
              </a:rPr>
              <a:t>Gold Coast (Britain)</a:t>
            </a:r>
          </a:p>
          <a:p>
            <a:r>
              <a:rPr lang="en-US" sz="1200" dirty="0" smtClean="0">
                <a:latin typeface="Garamond" panose="02020404030301010803" pitchFamily="18" charset="0"/>
              </a:rPr>
              <a:t>Nigeria (Britain)</a:t>
            </a:r>
          </a:p>
          <a:p>
            <a:r>
              <a:rPr lang="en-US" sz="1200" dirty="0" smtClean="0">
                <a:latin typeface="Garamond" panose="02020404030301010803" pitchFamily="18" charset="0"/>
              </a:rPr>
              <a:t>Egypt (Britain)</a:t>
            </a:r>
          </a:p>
          <a:p>
            <a:r>
              <a:rPr lang="en-US" sz="1200" dirty="0" smtClean="0">
                <a:latin typeface="Garamond" panose="02020404030301010803" pitchFamily="18" charset="0"/>
              </a:rPr>
              <a:t>Uganda (Britain)</a:t>
            </a:r>
          </a:p>
          <a:p>
            <a:r>
              <a:rPr lang="en-US" sz="1200" dirty="0" smtClean="0">
                <a:latin typeface="Garamond" panose="02020404030301010803" pitchFamily="18" charset="0"/>
              </a:rPr>
              <a:t>British East Africa (Britain</a:t>
            </a:r>
          </a:p>
          <a:p>
            <a:r>
              <a:rPr lang="en-US" sz="1200" dirty="0" smtClean="0">
                <a:latin typeface="Garamond" panose="02020404030301010803" pitchFamily="18" charset="0"/>
              </a:rPr>
              <a:t>Northern Rhodesia (Britain)</a:t>
            </a:r>
          </a:p>
          <a:p>
            <a:r>
              <a:rPr lang="en-US" sz="1200" dirty="0" smtClean="0">
                <a:latin typeface="Garamond" panose="02020404030301010803" pitchFamily="18" charset="0"/>
              </a:rPr>
              <a:t>Nyasaland (Britain</a:t>
            </a:r>
          </a:p>
          <a:p>
            <a:r>
              <a:rPr lang="en-US" sz="1200" dirty="0" smtClean="0">
                <a:latin typeface="Garamond" panose="02020404030301010803" pitchFamily="18" charset="0"/>
              </a:rPr>
              <a:t>Walvis Bay (Britain)</a:t>
            </a:r>
          </a:p>
          <a:p>
            <a:r>
              <a:rPr lang="en-US" sz="1200" dirty="0" smtClean="0">
                <a:latin typeface="Garamond" panose="02020404030301010803" pitchFamily="18" charset="0"/>
              </a:rPr>
              <a:t>Bechuanaland (Britain)</a:t>
            </a:r>
          </a:p>
          <a:p>
            <a:r>
              <a:rPr lang="en-US" sz="1200" dirty="0" smtClean="0">
                <a:latin typeface="Garamond" panose="02020404030301010803" pitchFamily="18" charset="0"/>
              </a:rPr>
              <a:t>Southern Rhodesia (Britain)</a:t>
            </a:r>
          </a:p>
          <a:p>
            <a:r>
              <a:rPr lang="en-US" sz="1200" dirty="0" smtClean="0">
                <a:latin typeface="Garamond" panose="02020404030301010803" pitchFamily="18" charset="0"/>
              </a:rPr>
              <a:t>South Africa (Britain)</a:t>
            </a:r>
          </a:p>
          <a:p>
            <a:r>
              <a:rPr lang="en-US" sz="1200" dirty="0" smtClean="0">
                <a:latin typeface="Garamond" panose="02020404030301010803" pitchFamily="18" charset="0"/>
              </a:rPr>
              <a:t>Swaziland (Britain)</a:t>
            </a:r>
          </a:p>
          <a:p>
            <a:r>
              <a:rPr lang="en-US" sz="1200" dirty="0" smtClean="0">
                <a:latin typeface="Garamond" panose="02020404030301010803" pitchFamily="18" charset="0"/>
              </a:rPr>
              <a:t>Basutoland (Britain)</a:t>
            </a:r>
          </a:p>
          <a:p>
            <a:r>
              <a:rPr lang="en-US" sz="1200" dirty="0" smtClean="0">
                <a:latin typeface="Garamond" panose="02020404030301010803" pitchFamily="18" charset="0"/>
              </a:rPr>
              <a:t>British Somaliland (Britain)</a:t>
            </a:r>
          </a:p>
          <a:p>
            <a:r>
              <a:rPr lang="en-US" sz="1200" dirty="0" smtClean="0">
                <a:latin typeface="Garamond" panose="02020404030301010803" pitchFamily="18" charset="0"/>
              </a:rPr>
              <a:t>Gambia (Britain)</a:t>
            </a:r>
          </a:p>
          <a:p>
            <a:r>
              <a:rPr lang="en-US" sz="1200" dirty="0" smtClean="0">
                <a:latin typeface="Garamond" panose="02020404030301010803" pitchFamily="18" charset="0"/>
              </a:rPr>
              <a:t>Sudan (Britain)</a:t>
            </a:r>
          </a:p>
          <a:p>
            <a:r>
              <a:rPr lang="en-US" sz="1200" dirty="0" smtClean="0">
                <a:latin typeface="Garamond" panose="02020404030301010803" pitchFamily="18" charset="0"/>
              </a:rPr>
              <a:t>Spanish Morocco (Spain)</a:t>
            </a:r>
          </a:p>
          <a:p>
            <a:r>
              <a:rPr lang="en-US" sz="1200" dirty="0" smtClean="0">
                <a:latin typeface="Garamond" panose="02020404030301010803" pitchFamily="18" charset="0"/>
              </a:rPr>
              <a:t>Rio de Oro (Spain)</a:t>
            </a:r>
          </a:p>
          <a:p>
            <a:r>
              <a:rPr lang="en-US" sz="1200" dirty="0" smtClean="0">
                <a:latin typeface="Garamond" panose="02020404030301010803" pitchFamily="18" charset="0"/>
              </a:rPr>
              <a:t>Spanish Guinea (Spain)</a:t>
            </a:r>
          </a:p>
          <a:p>
            <a:r>
              <a:rPr lang="en-US" sz="1200" dirty="0" smtClean="0">
                <a:latin typeface="Garamond" panose="02020404030301010803" pitchFamily="18" charset="0"/>
              </a:rPr>
              <a:t>Liberia (Independent)</a:t>
            </a:r>
          </a:p>
          <a:p>
            <a:r>
              <a:rPr lang="en-US" sz="1200" dirty="0" smtClean="0">
                <a:latin typeface="Garamond" panose="02020404030301010803" pitchFamily="18" charset="0"/>
              </a:rPr>
              <a:t>Ethiopia (Independent)</a:t>
            </a:r>
          </a:p>
          <a:p>
            <a:r>
              <a:rPr lang="en-US" sz="1200" dirty="0" smtClean="0">
                <a:latin typeface="Garamond" panose="02020404030301010803" pitchFamily="18" charset="0"/>
              </a:rPr>
              <a:t>Togoland (Germany)</a:t>
            </a:r>
          </a:p>
          <a:p>
            <a:r>
              <a:rPr lang="en-US" sz="1200" dirty="0" smtClean="0">
                <a:latin typeface="Garamond" panose="02020404030301010803" pitchFamily="18" charset="0"/>
              </a:rPr>
              <a:t>Cameroon (Germany)</a:t>
            </a:r>
          </a:p>
          <a:p>
            <a:r>
              <a:rPr lang="en-US" sz="1200" dirty="0" smtClean="0">
                <a:latin typeface="Garamond" panose="02020404030301010803" pitchFamily="18" charset="0"/>
              </a:rPr>
              <a:t>German East Africa (Germany)</a:t>
            </a:r>
          </a:p>
          <a:p>
            <a:r>
              <a:rPr lang="en-US" sz="1200" dirty="0" smtClean="0">
                <a:latin typeface="Garamond" panose="02020404030301010803" pitchFamily="18" charset="0"/>
              </a:rPr>
              <a:t>South West Africa (Germany)</a:t>
            </a:r>
          </a:p>
          <a:p>
            <a:r>
              <a:rPr lang="en-US" sz="1200" dirty="0" smtClean="0">
                <a:latin typeface="Garamond" panose="02020404030301010803" pitchFamily="18" charset="0"/>
              </a:rPr>
              <a:t>Libya (Italy)</a:t>
            </a:r>
          </a:p>
          <a:p>
            <a:r>
              <a:rPr lang="en-US" sz="1200" dirty="0" smtClean="0">
                <a:latin typeface="Garamond" panose="02020404030301010803" pitchFamily="18" charset="0"/>
              </a:rPr>
              <a:t>Eritrea (Italy)</a:t>
            </a:r>
          </a:p>
          <a:p>
            <a:r>
              <a:rPr lang="en-US" sz="1200" dirty="0" smtClean="0">
                <a:latin typeface="Garamond" panose="02020404030301010803" pitchFamily="18" charset="0"/>
              </a:rPr>
              <a:t>Italian Somaliland (Italy)</a:t>
            </a:r>
          </a:p>
          <a:p>
            <a:r>
              <a:rPr lang="en-US" sz="1200" dirty="0" smtClean="0">
                <a:latin typeface="Garamond" panose="02020404030301010803" pitchFamily="18" charset="0"/>
              </a:rPr>
              <a:t>Port Guinea (Portugal)</a:t>
            </a:r>
          </a:p>
          <a:p>
            <a:r>
              <a:rPr lang="en-US" sz="1200" dirty="0" smtClean="0">
                <a:latin typeface="Garamond" panose="02020404030301010803" pitchFamily="18" charset="0"/>
              </a:rPr>
              <a:t>Cabinda (Portugal)</a:t>
            </a:r>
          </a:p>
          <a:p>
            <a:r>
              <a:rPr lang="en-US" sz="1200" dirty="0" smtClean="0">
                <a:latin typeface="Garamond" panose="02020404030301010803" pitchFamily="18" charset="0"/>
              </a:rPr>
              <a:t>Angola (Portugal</a:t>
            </a:r>
            <a:r>
              <a:rPr lang="en-US" sz="1200" dirty="0" smtClean="0">
                <a:latin typeface="Garamond" panose="02020404030301010803" pitchFamily="18" charset="0"/>
              </a:rPr>
              <a:t>)</a:t>
            </a:r>
          </a:p>
          <a:p>
            <a:r>
              <a:rPr lang="en-US" sz="1200" dirty="0" smtClean="0">
                <a:latin typeface="Garamond" panose="02020404030301010803" pitchFamily="18" charset="0"/>
              </a:rPr>
              <a:t>Mozambique </a:t>
            </a:r>
            <a:r>
              <a:rPr lang="en-US" sz="1200" smtClean="0">
                <a:latin typeface="Garamond" panose="02020404030301010803" pitchFamily="18" charset="0"/>
              </a:rPr>
              <a:t>(Portugal)</a:t>
            </a:r>
            <a:endParaRPr lang="en-US" sz="1200" dirty="0" smtClean="0">
              <a:latin typeface="Garamond" panose="02020404030301010803" pitchFamily="18" charset="0"/>
            </a:endParaRPr>
          </a:p>
          <a:p>
            <a:r>
              <a:rPr lang="en-US" sz="1200" dirty="0" smtClean="0">
                <a:latin typeface="Garamond" panose="02020404030301010803" pitchFamily="18" charset="0"/>
              </a:rPr>
              <a:t>Morocco (France)</a:t>
            </a:r>
          </a:p>
          <a:p>
            <a:r>
              <a:rPr lang="en-US" sz="1200" dirty="0" smtClean="0">
                <a:latin typeface="Garamond" panose="02020404030301010803" pitchFamily="18" charset="0"/>
              </a:rPr>
              <a:t>Algeria (France)</a:t>
            </a:r>
          </a:p>
          <a:p>
            <a:r>
              <a:rPr lang="en-US" sz="1200" dirty="0" smtClean="0">
                <a:latin typeface="Garamond" panose="02020404030301010803" pitchFamily="18" charset="0"/>
              </a:rPr>
              <a:t>Tunisia (France)</a:t>
            </a:r>
          </a:p>
          <a:p>
            <a:r>
              <a:rPr lang="en-US" sz="1200" dirty="0" smtClean="0">
                <a:latin typeface="Garamond" panose="02020404030301010803" pitchFamily="18" charset="0"/>
              </a:rPr>
              <a:t>French Equatorial Africa (France)</a:t>
            </a:r>
          </a:p>
          <a:p>
            <a:r>
              <a:rPr lang="en-US" sz="1200" dirty="0" smtClean="0">
                <a:latin typeface="Garamond" panose="02020404030301010803" pitchFamily="18" charset="0"/>
              </a:rPr>
              <a:t>French West Africa (France)</a:t>
            </a:r>
          </a:p>
          <a:p>
            <a:r>
              <a:rPr lang="en-US" sz="1200" dirty="0" smtClean="0">
                <a:latin typeface="Garamond" panose="02020404030301010803" pitchFamily="18" charset="0"/>
              </a:rPr>
              <a:t>French Somaliland (France)</a:t>
            </a:r>
          </a:p>
          <a:p>
            <a:r>
              <a:rPr lang="en-US" sz="1200" dirty="0" smtClean="0">
                <a:latin typeface="Garamond" panose="02020404030301010803" pitchFamily="18" charset="0"/>
              </a:rPr>
              <a:t>Madagascar (France)</a:t>
            </a:r>
          </a:p>
        </p:txBody>
      </p:sp>
      <p:sp>
        <p:nvSpPr>
          <p:cNvPr id="6" name="TextBox 5"/>
          <p:cNvSpPr txBox="1"/>
          <p:nvPr/>
        </p:nvSpPr>
        <p:spPr>
          <a:xfrm>
            <a:off x="3429000" y="1261884"/>
            <a:ext cx="3429000" cy="4893647"/>
          </a:xfrm>
          <a:prstGeom prst="rect">
            <a:avLst/>
          </a:prstGeom>
          <a:noFill/>
        </p:spPr>
        <p:txBody>
          <a:bodyPr wrap="square" rtlCol="0">
            <a:spAutoFit/>
          </a:bodyPr>
          <a:lstStyle/>
          <a:p>
            <a:pPr algn="ctr"/>
            <a:r>
              <a:rPr lang="en-US" sz="1200" b="1" u="sng" dirty="0" smtClean="0">
                <a:latin typeface="Garamond" panose="02020404030301010803" pitchFamily="18" charset="0"/>
              </a:rPr>
              <a:t>Asia</a:t>
            </a:r>
          </a:p>
          <a:p>
            <a:r>
              <a:rPr lang="en-US" sz="1200" dirty="0" smtClean="0">
                <a:latin typeface="Garamond" panose="02020404030301010803" pitchFamily="18" charset="0"/>
              </a:rPr>
              <a:t>Bhutan (Britain)</a:t>
            </a:r>
          </a:p>
          <a:p>
            <a:r>
              <a:rPr lang="en-US" sz="1200" dirty="0" smtClean="0">
                <a:latin typeface="Garamond" panose="02020404030301010803" pitchFamily="18" charset="0"/>
              </a:rPr>
              <a:t>Brunei (Britain)</a:t>
            </a:r>
          </a:p>
          <a:p>
            <a:r>
              <a:rPr lang="en-US" sz="1200" dirty="0" smtClean="0">
                <a:latin typeface="Garamond" panose="02020404030301010803" pitchFamily="18" charset="0"/>
              </a:rPr>
              <a:t>Cambodia (France)</a:t>
            </a:r>
          </a:p>
          <a:p>
            <a:r>
              <a:rPr lang="en-US" sz="1200" dirty="0" smtClean="0">
                <a:latin typeface="Garamond" panose="02020404030301010803" pitchFamily="18" charset="0"/>
              </a:rPr>
              <a:t>Ceylon (Britain)</a:t>
            </a:r>
          </a:p>
          <a:p>
            <a:r>
              <a:rPr lang="en-US" sz="1200" dirty="0" smtClean="0">
                <a:latin typeface="Garamond" panose="02020404030301010803" pitchFamily="18" charset="0"/>
              </a:rPr>
              <a:t>Chinese Republic (Independent)</a:t>
            </a:r>
          </a:p>
          <a:p>
            <a:r>
              <a:rPr lang="en-US" sz="1200" dirty="0" smtClean="0">
                <a:latin typeface="Garamond" panose="02020404030301010803" pitchFamily="18" charset="0"/>
              </a:rPr>
              <a:t>Hong Kong (Britain)</a:t>
            </a:r>
          </a:p>
          <a:p>
            <a:r>
              <a:rPr lang="en-US" sz="1200" dirty="0" smtClean="0">
                <a:latin typeface="Garamond" panose="02020404030301010803" pitchFamily="18" charset="0"/>
              </a:rPr>
              <a:t>India (Britain)</a:t>
            </a:r>
          </a:p>
          <a:p>
            <a:r>
              <a:rPr lang="en-US" sz="1200" dirty="0" smtClean="0">
                <a:latin typeface="Garamond" panose="02020404030301010803" pitchFamily="18" charset="0"/>
              </a:rPr>
              <a:t>Indonesia (Portugal)</a:t>
            </a:r>
          </a:p>
          <a:p>
            <a:r>
              <a:rPr lang="en-US" sz="1200" dirty="0" smtClean="0">
                <a:latin typeface="Garamond" panose="02020404030301010803" pitchFamily="18" charset="0"/>
              </a:rPr>
              <a:t>Korea (Japan)</a:t>
            </a:r>
          </a:p>
          <a:p>
            <a:r>
              <a:rPr lang="en-US" sz="1200" dirty="0" smtClean="0">
                <a:latin typeface="Garamond" panose="02020404030301010803" pitchFamily="18" charset="0"/>
              </a:rPr>
              <a:t>Japan (Japan)</a:t>
            </a:r>
          </a:p>
          <a:p>
            <a:r>
              <a:rPr lang="en-US" sz="1200" dirty="0" smtClean="0">
                <a:latin typeface="Garamond" panose="02020404030301010803" pitchFamily="18" charset="0"/>
              </a:rPr>
              <a:t>Laos (France)</a:t>
            </a:r>
          </a:p>
          <a:p>
            <a:r>
              <a:rPr lang="en-US" sz="1200" dirty="0" smtClean="0">
                <a:latin typeface="Garamond" panose="02020404030301010803" pitchFamily="18" charset="0"/>
              </a:rPr>
              <a:t>Macao (Portugal)</a:t>
            </a:r>
          </a:p>
          <a:p>
            <a:r>
              <a:rPr lang="en-US" sz="1200" dirty="0" smtClean="0">
                <a:latin typeface="Garamond" panose="02020404030301010803" pitchFamily="18" charset="0"/>
              </a:rPr>
              <a:t>Malay States (Britain)</a:t>
            </a:r>
          </a:p>
          <a:p>
            <a:r>
              <a:rPr lang="en-US" sz="1200" dirty="0" smtClean="0">
                <a:latin typeface="Garamond" panose="02020404030301010803" pitchFamily="18" charset="0"/>
              </a:rPr>
              <a:t>Maldives (Britain)</a:t>
            </a:r>
          </a:p>
          <a:p>
            <a:r>
              <a:rPr lang="en-US" sz="1200" dirty="0" smtClean="0">
                <a:latin typeface="Garamond" panose="02020404030301010803" pitchFamily="18" charset="0"/>
              </a:rPr>
              <a:t>Nepal (Independent)</a:t>
            </a:r>
          </a:p>
          <a:p>
            <a:r>
              <a:rPr lang="en-US" sz="1200" dirty="0" smtClean="0">
                <a:latin typeface="Garamond" panose="02020404030301010803" pitchFamily="18" charset="0"/>
              </a:rPr>
              <a:t>North Borneo (Britain)</a:t>
            </a:r>
          </a:p>
          <a:p>
            <a:r>
              <a:rPr lang="en-US" sz="1200" dirty="0" smtClean="0">
                <a:latin typeface="Garamond" panose="02020404030301010803" pitchFamily="18" charset="0"/>
              </a:rPr>
              <a:t>Outer Mongolia (Independent)</a:t>
            </a:r>
          </a:p>
          <a:p>
            <a:r>
              <a:rPr lang="en-US" sz="1200" dirty="0" smtClean="0">
                <a:latin typeface="Garamond" panose="02020404030301010803" pitchFamily="18" charset="0"/>
              </a:rPr>
              <a:t>Philippine Islands (United States)</a:t>
            </a:r>
          </a:p>
          <a:p>
            <a:r>
              <a:rPr lang="en-US" sz="1200" dirty="0" smtClean="0">
                <a:latin typeface="Garamond" panose="02020404030301010803" pitchFamily="18" charset="0"/>
              </a:rPr>
              <a:t>Port Arthur (Japan)</a:t>
            </a:r>
          </a:p>
          <a:p>
            <a:r>
              <a:rPr lang="en-US" sz="1200" dirty="0" smtClean="0">
                <a:latin typeface="Garamond" panose="02020404030301010803" pitchFamily="18" charset="0"/>
              </a:rPr>
              <a:t>Sarawak (Britain)</a:t>
            </a:r>
          </a:p>
          <a:p>
            <a:r>
              <a:rPr lang="en-US" sz="1200" dirty="0" smtClean="0">
                <a:latin typeface="Garamond" panose="02020404030301010803" pitchFamily="18" charset="0"/>
              </a:rPr>
              <a:t>Siam (Independent)</a:t>
            </a:r>
          </a:p>
          <a:p>
            <a:r>
              <a:rPr lang="en-US" sz="1200" dirty="0" smtClean="0">
                <a:latin typeface="Garamond" panose="02020404030301010803" pitchFamily="18" charset="0"/>
              </a:rPr>
              <a:t>Taiwan (Japan)</a:t>
            </a:r>
          </a:p>
          <a:p>
            <a:r>
              <a:rPr lang="en-US" sz="1200" dirty="0" smtClean="0">
                <a:latin typeface="Garamond" panose="02020404030301010803" pitchFamily="18" charset="0"/>
              </a:rPr>
              <a:t>Tibet (Independent)</a:t>
            </a:r>
          </a:p>
          <a:p>
            <a:r>
              <a:rPr lang="en-US" sz="1200" dirty="0" smtClean="0">
                <a:latin typeface="Garamond" panose="02020404030301010803" pitchFamily="18" charset="0"/>
              </a:rPr>
              <a:t>Timor (Portugal)</a:t>
            </a:r>
          </a:p>
          <a:p>
            <a:r>
              <a:rPr lang="en-US" sz="1200" dirty="0" smtClean="0">
                <a:latin typeface="Garamond" panose="02020404030301010803" pitchFamily="18" charset="0"/>
              </a:rPr>
              <a:t>Vietnam (France)</a:t>
            </a:r>
            <a:endParaRPr lang="en-US" sz="1200" dirty="0">
              <a:latin typeface="Garamond" panose="02020404030301010803" pitchFamily="18" charset="0"/>
            </a:endParaRPr>
          </a:p>
        </p:txBody>
      </p:sp>
    </p:spTree>
    <p:extLst>
      <p:ext uri="{BB962C8B-B14F-4D97-AF65-F5344CB8AC3E}">
        <p14:creationId xmlns:p14="http://schemas.microsoft.com/office/powerpoint/2010/main" val="3578641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41691"/>
            <a:ext cx="6858000" cy="677108"/>
          </a:xfrm>
          <a:prstGeom prst="rect">
            <a:avLst/>
          </a:prstGeom>
          <a:noFill/>
        </p:spPr>
        <p:txBody>
          <a:bodyPr wrap="square" rtlCol="0">
            <a:spAutoFit/>
          </a:bodyPr>
          <a:lstStyle/>
          <a:p>
            <a:pPr algn="ctr"/>
            <a:r>
              <a:rPr lang="en-US" sz="1400" dirty="0" smtClean="0">
                <a:latin typeface="Garamond" panose="02020404030301010803" pitchFamily="18" charset="0"/>
              </a:rPr>
              <a:t>Imperialism in Africa</a:t>
            </a:r>
          </a:p>
          <a:p>
            <a:pPr algn="ctr"/>
            <a:endParaRPr lang="en-US" sz="1200" dirty="0" smtClean="0">
              <a:latin typeface="Garamond" panose="02020404030301010803" pitchFamily="18" charset="0"/>
            </a:endParaRPr>
          </a:p>
          <a:p>
            <a:r>
              <a:rPr lang="en-US" sz="1200" dirty="0" smtClean="0">
                <a:latin typeface="Garamond" panose="02020404030301010803" pitchFamily="18" charset="0"/>
              </a:rPr>
              <a:t>Africa, 1914</a:t>
            </a:r>
            <a:endParaRPr lang="en-US" sz="1400" dirty="0">
              <a:latin typeface="Garamond" panose="02020404030301010803" pitchFamily="18" charset="0"/>
            </a:endParaRP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18799"/>
            <a:ext cx="6858000" cy="7106400"/>
          </a:xfrm>
          <a:prstGeom prst="rect">
            <a:avLst/>
          </a:prstGeom>
        </p:spPr>
      </p:pic>
    </p:spTree>
    <p:extLst>
      <p:ext uri="{BB962C8B-B14F-4D97-AF65-F5344CB8AC3E}">
        <p14:creationId xmlns:p14="http://schemas.microsoft.com/office/powerpoint/2010/main" val="1292357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41691"/>
            <a:ext cx="6858000" cy="307777"/>
          </a:xfrm>
          <a:prstGeom prst="rect">
            <a:avLst/>
          </a:prstGeom>
          <a:noFill/>
        </p:spPr>
        <p:txBody>
          <a:bodyPr wrap="square" rtlCol="0">
            <a:spAutoFit/>
          </a:bodyPr>
          <a:lstStyle/>
          <a:p>
            <a:pPr algn="ctr"/>
            <a:r>
              <a:rPr lang="en-US" sz="1400" dirty="0" smtClean="0">
                <a:latin typeface="Garamond" panose="02020404030301010803" pitchFamily="18" charset="0"/>
              </a:rPr>
              <a:t>Imperialism in Asia</a:t>
            </a: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49468"/>
            <a:ext cx="6857999" cy="8419365"/>
          </a:xfrm>
          <a:prstGeom prst="rect">
            <a:avLst/>
          </a:prstGeom>
        </p:spPr>
      </p:pic>
    </p:spTree>
    <p:extLst>
      <p:ext uri="{BB962C8B-B14F-4D97-AF65-F5344CB8AC3E}">
        <p14:creationId xmlns:p14="http://schemas.microsoft.com/office/powerpoint/2010/main" val="1884056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0" y="1518"/>
            <a:ext cx="2286000" cy="9140964"/>
          </a:xfrm>
          <a:prstGeom prst="rect">
            <a:avLst/>
          </a:prstGeom>
          <a:noFill/>
        </p:spPr>
        <p:txBody>
          <a:bodyPr wrap="square" rtlCol="0">
            <a:spAutoFit/>
          </a:bodyPr>
          <a:lstStyle/>
          <a:p>
            <a:pPr marL="228600" indent="-228600">
              <a:buAutoNum type="arabicPeriod"/>
            </a:pPr>
            <a:r>
              <a:rPr lang="en-US" sz="1200" dirty="0" smtClean="0">
                <a:latin typeface="Garamond" panose="02020404030301010803" pitchFamily="18" charset="0"/>
              </a:rPr>
              <a:t>Which nation controlled the most land in Africa?</a:t>
            </a: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r>
              <a:rPr lang="en-US" sz="1200" dirty="0" smtClean="0">
                <a:latin typeface="Garamond" panose="02020404030301010803" pitchFamily="18" charset="0"/>
              </a:rPr>
              <a:t>2. Compare the African Map to the physical map of Africa in your textbook (81).  Which nations do you think started late in the race for an empire in Africa, why?</a:t>
            </a: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r>
              <a:rPr lang="en-US" sz="1200" dirty="0" smtClean="0">
                <a:latin typeface="Garamond" panose="02020404030301010803" pitchFamily="18" charset="0"/>
              </a:rPr>
              <a:t>3. Why do you think Belgium, which was not a large military power, was able to gain control of a sizeable portion of central Africa?</a:t>
            </a:r>
          </a:p>
          <a:p>
            <a:endParaRPr lang="en-US" sz="1200" dirty="0">
              <a:latin typeface="Garamond" panose="02020404030301010803" pitchFamily="18" charset="0"/>
            </a:endParaRPr>
          </a:p>
          <a:p>
            <a:endParaRPr lang="en-US" sz="1200" dirty="0" smtClean="0">
              <a:latin typeface="Garamond" panose="02020404030301010803" pitchFamily="18" charset="0"/>
            </a:endParaRPr>
          </a:p>
          <a:p>
            <a:endParaRPr lang="en-US" sz="1200" dirty="0" smtClean="0">
              <a:latin typeface="Garamond" panose="02020404030301010803" pitchFamily="18" charset="0"/>
            </a:endParaRPr>
          </a:p>
          <a:p>
            <a:r>
              <a:rPr lang="en-US" sz="1200" dirty="0" smtClean="0">
                <a:latin typeface="Garamond" panose="02020404030301010803" pitchFamily="18" charset="0"/>
              </a:rPr>
              <a:t>4. Compare the Africa map to the political map of Africa in your textbook.  Are the modern borders similar to the borders arbitrarily drawn by the Europeans?  What long term effects do you think this had on Arica?</a:t>
            </a: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endParaRPr lang="en-US" sz="1200" dirty="0" smtClean="0">
              <a:latin typeface="Garamond" panose="02020404030301010803" pitchFamily="18" charset="0"/>
            </a:endParaRPr>
          </a:p>
          <a:p>
            <a:endParaRPr lang="en-US" sz="1200" dirty="0" smtClean="0">
              <a:latin typeface="Garamond" panose="02020404030301010803" pitchFamily="18" charset="0"/>
            </a:endParaRPr>
          </a:p>
          <a:p>
            <a:r>
              <a:rPr lang="en-US" sz="1200" dirty="0" smtClean="0">
                <a:latin typeface="Garamond" panose="02020404030301010803" pitchFamily="18" charset="0"/>
              </a:rPr>
              <a:t>5. On the Asia map, which nation controlled the most territory?</a:t>
            </a:r>
          </a:p>
          <a:p>
            <a:endParaRPr lang="en-US" sz="1200" dirty="0" smtClean="0">
              <a:latin typeface="Garamond" panose="02020404030301010803" pitchFamily="18" charset="0"/>
            </a:endParaRPr>
          </a:p>
          <a:p>
            <a:endParaRPr lang="en-US" sz="1200" dirty="0">
              <a:latin typeface="Garamond" panose="02020404030301010803" pitchFamily="18" charset="0"/>
            </a:endParaRPr>
          </a:p>
          <a:p>
            <a:r>
              <a:rPr lang="en-US" sz="1200" dirty="0" smtClean="0">
                <a:latin typeface="Garamond" panose="02020404030301010803" pitchFamily="18" charset="0"/>
              </a:rPr>
              <a:t>6. China remained independent, but there were several port cities controlled by European powers.  Why would the Europeans want these territories?</a:t>
            </a:r>
          </a:p>
          <a:p>
            <a:endParaRPr lang="en-US" sz="1200" dirty="0" smtClean="0">
              <a:latin typeface="Garamond" panose="02020404030301010803" pitchFamily="18" charset="0"/>
            </a:endParaRPr>
          </a:p>
          <a:p>
            <a:endParaRPr lang="en-US" sz="1200" dirty="0" smtClean="0">
              <a:latin typeface="Garamond" panose="02020404030301010803" pitchFamily="18" charset="0"/>
            </a:endParaRPr>
          </a:p>
        </p:txBody>
      </p:sp>
      <p:sp>
        <p:nvSpPr>
          <p:cNvPr id="6" name="TextBox 5"/>
          <p:cNvSpPr txBox="1"/>
          <p:nvPr/>
        </p:nvSpPr>
        <p:spPr>
          <a:xfrm>
            <a:off x="0" y="0"/>
            <a:ext cx="2286000" cy="9140964"/>
          </a:xfrm>
          <a:prstGeom prst="rect">
            <a:avLst/>
          </a:prstGeom>
          <a:noFill/>
        </p:spPr>
        <p:txBody>
          <a:bodyPr wrap="square" rtlCol="0">
            <a:spAutoFit/>
          </a:bodyPr>
          <a:lstStyle/>
          <a:p>
            <a:pPr marL="228600" indent="-228600">
              <a:buAutoNum type="arabicPeriod"/>
            </a:pPr>
            <a:r>
              <a:rPr lang="en-US" sz="1200" dirty="0" smtClean="0">
                <a:latin typeface="Garamond" panose="02020404030301010803" pitchFamily="18" charset="0"/>
              </a:rPr>
              <a:t>Which nation controlled the most land in Africa?</a:t>
            </a: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r>
              <a:rPr lang="en-US" sz="1200" dirty="0" smtClean="0">
                <a:latin typeface="Garamond" panose="02020404030301010803" pitchFamily="18" charset="0"/>
              </a:rPr>
              <a:t>2. Compare the African Map to the physical map of Africa in your textbook (81).  Which nations do you think started late in the race for an empire in Africa, why?</a:t>
            </a: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r>
              <a:rPr lang="en-US" sz="1200" dirty="0" smtClean="0">
                <a:latin typeface="Garamond" panose="02020404030301010803" pitchFamily="18" charset="0"/>
              </a:rPr>
              <a:t>3. Why do you think Belgium, which was not a large military power, was able to gain control of a sizeable portion of central Africa?</a:t>
            </a:r>
          </a:p>
          <a:p>
            <a:endParaRPr lang="en-US" sz="1200" dirty="0">
              <a:latin typeface="Garamond" panose="02020404030301010803" pitchFamily="18" charset="0"/>
            </a:endParaRPr>
          </a:p>
          <a:p>
            <a:endParaRPr lang="en-US" sz="1200" dirty="0" smtClean="0">
              <a:latin typeface="Garamond" panose="02020404030301010803" pitchFamily="18" charset="0"/>
            </a:endParaRPr>
          </a:p>
          <a:p>
            <a:endParaRPr lang="en-US" sz="1200" dirty="0" smtClean="0">
              <a:latin typeface="Garamond" panose="02020404030301010803" pitchFamily="18" charset="0"/>
            </a:endParaRPr>
          </a:p>
          <a:p>
            <a:r>
              <a:rPr lang="en-US" sz="1200" dirty="0" smtClean="0">
                <a:latin typeface="Garamond" panose="02020404030301010803" pitchFamily="18" charset="0"/>
              </a:rPr>
              <a:t>4. Compare the Africa map to the political map of Africa in your textbook.  Are the modern borders similar to the borders arbitrarily drawn by the Europeans?  What long term effects do you think this had on Arica?</a:t>
            </a: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endParaRPr lang="en-US" sz="1200" dirty="0" smtClean="0">
              <a:latin typeface="Garamond" panose="02020404030301010803" pitchFamily="18" charset="0"/>
            </a:endParaRPr>
          </a:p>
          <a:p>
            <a:endParaRPr lang="en-US" sz="1200" dirty="0" smtClean="0">
              <a:latin typeface="Garamond" panose="02020404030301010803" pitchFamily="18" charset="0"/>
            </a:endParaRPr>
          </a:p>
          <a:p>
            <a:r>
              <a:rPr lang="en-US" sz="1200" dirty="0" smtClean="0">
                <a:latin typeface="Garamond" panose="02020404030301010803" pitchFamily="18" charset="0"/>
              </a:rPr>
              <a:t>5. On the Asia map, which nation controlled the most territory?</a:t>
            </a:r>
          </a:p>
          <a:p>
            <a:endParaRPr lang="en-US" sz="1200" dirty="0" smtClean="0">
              <a:latin typeface="Garamond" panose="02020404030301010803" pitchFamily="18" charset="0"/>
            </a:endParaRPr>
          </a:p>
          <a:p>
            <a:endParaRPr lang="en-US" sz="1200" dirty="0">
              <a:latin typeface="Garamond" panose="02020404030301010803" pitchFamily="18" charset="0"/>
            </a:endParaRPr>
          </a:p>
          <a:p>
            <a:r>
              <a:rPr lang="en-US" sz="1200" dirty="0" smtClean="0">
                <a:latin typeface="Garamond" panose="02020404030301010803" pitchFamily="18" charset="0"/>
              </a:rPr>
              <a:t>6. China remained independent, but there were several port cities controlled by European powers.  Why would the Europeans want these territories?</a:t>
            </a:r>
          </a:p>
          <a:p>
            <a:endParaRPr lang="en-US" sz="1200" dirty="0" smtClean="0">
              <a:latin typeface="Garamond" panose="02020404030301010803" pitchFamily="18" charset="0"/>
            </a:endParaRPr>
          </a:p>
          <a:p>
            <a:endParaRPr lang="en-US" sz="1200" dirty="0" smtClean="0">
              <a:latin typeface="Garamond" panose="02020404030301010803" pitchFamily="18" charset="0"/>
            </a:endParaRPr>
          </a:p>
        </p:txBody>
      </p:sp>
      <p:sp>
        <p:nvSpPr>
          <p:cNvPr id="7" name="TextBox 6"/>
          <p:cNvSpPr txBox="1"/>
          <p:nvPr/>
        </p:nvSpPr>
        <p:spPr>
          <a:xfrm>
            <a:off x="4572000" y="0"/>
            <a:ext cx="2286000" cy="9140964"/>
          </a:xfrm>
          <a:prstGeom prst="rect">
            <a:avLst/>
          </a:prstGeom>
          <a:noFill/>
        </p:spPr>
        <p:txBody>
          <a:bodyPr wrap="square" rtlCol="0">
            <a:spAutoFit/>
          </a:bodyPr>
          <a:lstStyle/>
          <a:p>
            <a:pPr marL="228600" indent="-228600">
              <a:buAutoNum type="arabicPeriod"/>
            </a:pPr>
            <a:r>
              <a:rPr lang="en-US" sz="1200" dirty="0" smtClean="0">
                <a:latin typeface="Garamond" panose="02020404030301010803" pitchFamily="18" charset="0"/>
              </a:rPr>
              <a:t>Which nation controlled the most land in Africa?</a:t>
            </a: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r>
              <a:rPr lang="en-US" sz="1200" dirty="0" smtClean="0">
                <a:latin typeface="Garamond" panose="02020404030301010803" pitchFamily="18" charset="0"/>
              </a:rPr>
              <a:t>2. Compare the African Map to the physical map of Africa in your textbook (81).  Which nations do you think started late in the race for an empire in Africa, why?</a:t>
            </a: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r>
              <a:rPr lang="en-US" sz="1200" dirty="0" smtClean="0">
                <a:latin typeface="Garamond" panose="02020404030301010803" pitchFamily="18" charset="0"/>
              </a:rPr>
              <a:t>3. Why do you think Belgium, which was not a large military power, was able to gain control of a sizeable portion of central Africa?</a:t>
            </a:r>
          </a:p>
          <a:p>
            <a:endParaRPr lang="en-US" sz="1200" dirty="0">
              <a:latin typeface="Garamond" panose="02020404030301010803" pitchFamily="18" charset="0"/>
            </a:endParaRPr>
          </a:p>
          <a:p>
            <a:endParaRPr lang="en-US" sz="1200" dirty="0" smtClean="0">
              <a:latin typeface="Garamond" panose="02020404030301010803" pitchFamily="18" charset="0"/>
            </a:endParaRPr>
          </a:p>
          <a:p>
            <a:endParaRPr lang="en-US" sz="1200" dirty="0" smtClean="0">
              <a:latin typeface="Garamond" panose="02020404030301010803" pitchFamily="18" charset="0"/>
            </a:endParaRPr>
          </a:p>
          <a:p>
            <a:r>
              <a:rPr lang="en-US" sz="1200" dirty="0" smtClean="0">
                <a:latin typeface="Garamond" panose="02020404030301010803" pitchFamily="18" charset="0"/>
              </a:rPr>
              <a:t>4. Compare the Africa map to the political map of Africa in your textbook.  Are the modern borders similar to the borders arbitrarily drawn by the Europeans?  What long term effects do you think this had on Arica?</a:t>
            </a: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endParaRPr lang="en-US" sz="1200" dirty="0">
              <a:latin typeface="Garamond" panose="02020404030301010803" pitchFamily="18" charset="0"/>
            </a:endParaRPr>
          </a:p>
          <a:p>
            <a:endParaRPr lang="en-US" sz="1200" dirty="0" smtClean="0">
              <a:latin typeface="Garamond" panose="02020404030301010803" pitchFamily="18" charset="0"/>
            </a:endParaRPr>
          </a:p>
          <a:p>
            <a:endParaRPr lang="en-US" sz="1200" dirty="0" smtClean="0">
              <a:latin typeface="Garamond" panose="02020404030301010803" pitchFamily="18" charset="0"/>
            </a:endParaRPr>
          </a:p>
          <a:p>
            <a:endParaRPr lang="en-US" sz="1200" dirty="0" smtClean="0">
              <a:latin typeface="Garamond" panose="02020404030301010803" pitchFamily="18" charset="0"/>
            </a:endParaRPr>
          </a:p>
          <a:p>
            <a:r>
              <a:rPr lang="en-US" sz="1200" dirty="0" smtClean="0">
                <a:latin typeface="Garamond" panose="02020404030301010803" pitchFamily="18" charset="0"/>
              </a:rPr>
              <a:t>5. On the Asia map, which nation controlled the most territory?</a:t>
            </a:r>
          </a:p>
          <a:p>
            <a:endParaRPr lang="en-US" sz="1200" dirty="0" smtClean="0">
              <a:latin typeface="Garamond" panose="02020404030301010803" pitchFamily="18" charset="0"/>
            </a:endParaRPr>
          </a:p>
          <a:p>
            <a:endParaRPr lang="en-US" sz="1200" dirty="0">
              <a:latin typeface="Garamond" panose="02020404030301010803" pitchFamily="18" charset="0"/>
            </a:endParaRPr>
          </a:p>
          <a:p>
            <a:r>
              <a:rPr lang="en-US" sz="1200" dirty="0" smtClean="0">
                <a:latin typeface="Garamond" panose="02020404030301010803" pitchFamily="18" charset="0"/>
              </a:rPr>
              <a:t>6. China remained independent, but there were several port cities controlled by European powers.  Why would the Europeans want these territories?</a:t>
            </a:r>
          </a:p>
          <a:p>
            <a:endParaRPr lang="en-US" sz="1200" dirty="0" smtClean="0">
              <a:latin typeface="Garamond" panose="02020404030301010803" pitchFamily="18" charset="0"/>
            </a:endParaRPr>
          </a:p>
          <a:p>
            <a:endParaRPr lang="en-US" sz="1200" dirty="0" smtClean="0">
              <a:latin typeface="Garamond" panose="02020404030301010803" pitchFamily="18" charset="0"/>
            </a:endParaRPr>
          </a:p>
        </p:txBody>
      </p:sp>
    </p:spTree>
    <p:extLst>
      <p:ext uri="{BB962C8B-B14F-4D97-AF65-F5344CB8AC3E}">
        <p14:creationId xmlns:p14="http://schemas.microsoft.com/office/powerpoint/2010/main" val="1507380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835</Words>
  <Application>Microsoft Office PowerPoint</Application>
  <PresentationFormat>Letter Paper (8.5x11 in)</PresentationFormat>
  <Paragraphs>156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vector>
  </TitlesOfParts>
  <Company>Bonita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Guillen, Grant</dc:creator>
  <cp:lastModifiedBy>Guillen, Grant</cp:lastModifiedBy>
  <cp:revision>6</cp:revision>
  <dcterms:created xsi:type="dcterms:W3CDTF">2015-12-01T00:08:04Z</dcterms:created>
  <dcterms:modified xsi:type="dcterms:W3CDTF">2015-12-01T16:18:57Z</dcterms:modified>
</cp:coreProperties>
</file>